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theme/theme10.xml" ContentType="application/vnd.openxmlformats-officedocument.theme+xml"/>
  <Override PartName="/ppt/slideLayouts/slideLayout11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89" r:id="rId3"/>
    <p:sldMasterId id="2147483693" r:id="rId4"/>
    <p:sldMasterId id="2147483712" r:id="rId5"/>
    <p:sldMasterId id="2147483723" r:id="rId6"/>
    <p:sldMasterId id="2147483757" r:id="rId7"/>
    <p:sldMasterId id="2147483798" r:id="rId8"/>
    <p:sldMasterId id="2147483848" r:id="rId9"/>
    <p:sldMasterId id="2147483857" r:id="rId10"/>
    <p:sldMasterId id="2147483859" r:id="rId11"/>
  </p:sldMasterIdLst>
  <p:notesMasterIdLst>
    <p:notesMasterId r:id="rId37"/>
  </p:notesMasterIdLst>
  <p:handoutMasterIdLst>
    <p:handoutMasterId r:id="rId38"/>
  </p:handoutMasterIdLst>
  <p:sldIdLst>
    <p:sldId id="256" r:id="rId12"/>
    <p:sldId id="257" r:id="rId13"/>
    <p:sldId id="2147048839" r:id="rId14"/>
    <p:sldId id="2147048780" r:id="rId15"/>
    <p:sldId id="2147048838" r:id="rId16"/>
    <p:sldId id="2205" r:id="rId17"/>
    <p:sldId id="2206" r:id="rId18"/>
    <p:sldId id="2207" r:id="rId19"/>
    <p:sldId id="2208" r:id="rId20"/>
    <p:sldId id="2216" r:id="rId21"/>
    <p:sldId id="2147048848" r:id="rId22"/>
    <p:sldId id="2147048835" r:id="rId23"/>
    <p:sldId id="2147048841" r:id="rId24"/>
    <p:sldId id="2147048846" r:id="rId25"/>
    <p:sldId id="2201" r:id="rId26"/>
    <p:sldId id="2147048847" r:id="rId27"/>
    <p:sldId id="2147048840" r:id="rId28"/>
    <p:sldId id="2147048844" r:id="rId29"/>
    <p:sldId id="2147048836" r:id="rId30"/>
    <p:sldId id="2147048842" r:id="rId31"/>
    <p:sldId id="2147048843" r:id="rId32"/>
    <p:sldId id="2147048837" r:id="rId33"/>
    <p:sldId id="2147048845" r:id="rId34"/>
    <p:sldId id="2147048815" r:id="rId35"/>
    <p:sldId id="2147048817"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背景页" id="{A72475BF-A778-4FDB-931C-1A92DD764BBD}">
          <p14:sldIdLst>
            <p14:sldId id="256"/>
            <p14:sldId id="257"/>
            <p14:sldId id="2147048839"/>
          </p14:sldIdLst>
        </p14:section>
        <p14:section name="PART1" id="{656869C7-D06D-2044-9C29-09FDFE6BAB79}">
          <p14:sldIdLst>
            <p14:sldId id="2147048780"/>
            <p14:sldId id="2147048838"/>
            <p14:sldId id="2205"/>
            <p14:sldId id="2206"/>
            <p14:sldId id="2207"/>
            <p14:sldId id="2208"/>
            <p14:sldId id="2216"/>
            <p14:sldId id="2147048848"/>
          </p14:sldIdLst>
        </p14:section>
        <p14:section name="PART2" id="{4F916D62-FE9D-2145-8D21-EA79CC5C628D}">
          <p14:sldIdLst>
            <p14:sldId id="2147048835"/>
            <p14:sldId id="2147048841"/>
            <p14:sldId id="2147048846"/>
            <p14:sldId id="2201"/>
            <p14:sldId id="2147048847"/>
            <p14:sldId id="2147048840"/>
            <p14:sldId id="2147048844"/>
          </p14:sldIdLst>
        </p14:section>
        <p14:section name="PART3" id="{B4A23D91-72C9-4416-90BD-DE4FD247AFE3}">
          <p14:sldIdLst>
            <p14:sldId id="2147048836"/>
            <p14:sldId id="2147048842"/>
            <p14:sldId id="2147048843"/>
          </p14:sldIdLst>
        </p14:section>
        <p14:section name="PART4" id="{447245C5-2C4E-46D1-A887-C59BBF8E0163}">
          <p14:sldIdLst>
            <p14:sldId id="2147048837"/>
            <p14:sldId id="2147048845"/>
          </p14:sldIdLst>
        </p14:section>
        <p14:section name="结束页" id="{8E1A69C6-6471-46BA-9A51-9F89FA876A37}">
          <p14:sldIdLst>
            <p14:sldId id="2147048815"/>
            <p14:sldId id="2147048817"/>
          </p14:sldIdLst>
        </p14:section>
      </p14:sectionLst>
    </p:ext>
    <p:ext uri="{EFAFB233-063F-42B5-8137-9DF3F51BA10A}">
      <p15:sldGuideLst xmlns:p15="http://schemas.microsoft.com/office/powerpoint/2012/main">
        <p15:guide id="1" pos="424" userDrawn="1">
          <p15:clr>
            <a:srgbClr val="A4A3A4"/>
          </p15:clr>
        </p15:guide>
        <p15:guide id="2" pos="7327" userDrawn="1">
          <p15:clr>
            <a:srgbClr val="A4A3A4"/>
          </p15:clr>
        </p15:guide>
        <p15:guide id="3" orient="horz" pos="670" userDrawn="1">
          <p15:clr>
            <a:srgbClr val="A4A3A4"/>
          </p15:clr>
        </p15:guide>
        <p15:guide id="4" orient="horz" pos="384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靳 虹博" initials="靳" lastIdx="6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AFE"/>
    <a:srgbClr val="F7FAFD"/>
    <a:srgbClr val="F7F9FB"/>
    <a:srgbClr val="BCD447"/>
    <a:srgbClr val="67CA5B"/>
    <a:srgbClr val="EFCB59"/>
    <a:srgbClr val="F3A145"/>
    <a:srgbClr val="57C6F0"/>
    <a:srgbClr val="5484F1"/>
    <a:srgbClr val="B2D6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AA00FE40-A4A1-4E01-A4F3-C6AA1E8047A4}" styleName="{1c11e0ce-8795-4a8a-8479-611ce8434d9d}">
    <a:wholeTbl>
      <a:tcTxStyle>
        <a:fontRef idx="none">
          <a:prstClr val="black"/>
        </a:fontRef>
      </a:tcTxStyle>
      <a:tcStyle>
        <a:tcBdr>
          <a:bottom>
            <a:ln w="38100" cmpd="sng">
              <a:solidFill>
                <a:srgbClr val="2E6CB5"/>
              </a:solidFill>
            </a:ln>
          </a:bottom>
        </a:tcBdr>
        <a:fill>
          <a:solidFill>
            <a:srgbClr val="FFFFFF"/>
          </a:solidFill>
        </a:fill>
      </a:tcStyle>
    </a:wholeTbl>
    <a:band1H>
      <a:tcTxStyle>
        <a:fontRef idx="none">
          <a:prstClr val="black"/>
        </a:fontRef>
      </a:tcTxStyle>
      <a:tcStyle>
        <a:tcBdr>
          <a:insideV>
            <a:ln w="12700" cmpd="sng">
              <a:solidFill>
                <a:srgbClr val="FFFFFF"/>
              </a:solidFill>
            </a:ln>
          </a:insideV>
        </a:tcBdr>
        <a:fill>
          <a:solidFill>
            <a:srgbClr val="FFFFFF"/>
          </a:solidFill>
        </a:fill>
      </a:tcStyle>
    </a:band1H>
    <a:band2H>
      <a:tcTxStyle>
        <a:fontRef idx="none">
          <a:prstClr val="black"/>
        </a:fontRef>
      </a:tcTxStyle>
      <a:tcStyle>
        <a:tcBdr>
          <a:insideV>
            <a:ln w="12700" cmpd="sng">
              <a:solidFill>
                <a:srgbClr val="FFFFFF"/>
              </a:solidFill>
            </a:ln>
          </a:insideV>
        </a:tcBdr>
        <a:fill>
          <a:solidFill>
            <a:srgbClr val="F8F8F8"/>
          </a:solidFill>
        </a:fill>
      </a:tcStyle>
    </a:band2H>
    <a:firstRow>
      <a:tcTxStyle>
        <a:fontRef idx="none">
          <a:prstClr val="black"/>
        </a:fontRef>
      </a:tcTxStyle>
      <a:tcStyle>
        <a:tcBdr>
          <a:insideV>
            <a:ln w="12700" cmpd="sng">
              <a:solidFill>
                <a:srgbClr val="FFFFFF"/>
              </a:solidFill>
            </a:ln>
          </a:insideV>
        </a:tcBdr>
        <a:fill>
          <a:solidFill>
            <a:srgbClr val="2E6CB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3478" autoAdjust="0"/>
  </p:normalViewPr>
  <p:slideViewPr>
    <p:cSldViewPr snapToGrid="0" showGuides="1">
      <p:cViewPr varScale="1">
        <p:scale>
          <a:sx n="104" d="100"/>
          <a:sy n="104" d="100"/>
        </p:scale>
        <p:origin x="1456" y="192"/>
      </p:cViewPr>
      <p:guideLst>
        <p:guide pos="424"/>
        <p:guide pos="7327"/>
        <p:guide orient="horz" pos="670"/>
        <p:guide orient="horz" pos="3846"/>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154" d="100"/>
          <a:sy n="154" d="100"/>
        </p:scale>
        <p:origin x="6944" y="200"/>
      </p:cViewPr>
      <p:guideLst/>
    </p:cSldViewPr>
  </p:notes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gs" Target="tags/tag1.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r>
              <a:rPr lang="en-US" sz="1800" dirty="0" err="1"/>
              <a:t>CrossEntropyLoss</a:t>
            </a:r>
            <a:r>
              <a:rPr lang="en-US" sz="1800" dirty="0"/>
              <a:t> Latency(</a:t>
            </a:r>
            <a:r>
              <a:rPr lang="en-US" sz="1800" dirty="0" err="1"/>
              <a:t>ms</a:t>
            </a:r>
            <a:r>
              <a:rPr lang="en-US" sz="1800" dirty="0"/>
              <a:t>)</a:t>
            </a:r>
          </a:p>
          <a:p>
            <a:pPr>
              <a:defRPr/>
            </a:pPr>
            <a:r>
              <a:rPr lang="en-US" sz="1200" dirty="0"/>
              <a:t>batch=1024</a:t>
            </a:r>
            <a:endParaRPr lang="zh-CN" sz="1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title>
    <c:autoTitleDeleted val="0"/>
    <c:plotArea>
      <c:layout>
        <c:manualLayout>
          <c:layoutTarget val="inner"/>
          <c:xMode val="edge"/>
          <c:yMode val="edge"/>
          <c:x val="9.2982423414306584E-2"/>
          <c:y val="0.1944361719282291"/>
          <c:w val="0.8853091557717776"/>
          <c:h val="0.46713527040958885"/>
        </c:manualLayout>
      </c:layout>
      <c:lineChart>
        <c:grouping val="standard"/>
        <c:varyColors val="0"/>
        <c:ser>
          <c:idx val="0"/>
          <c:order val="0"/>
          <c:tx>
            <c:strRef>
              <c:f>Sheet1!$B$1</c:f>
              <c:strCache>
                <c:ptCount val="1"/>
                <c:pt idx="0">
                  <c:v>torch-fp16</c:v>
                </c:pt>
              </c:strCache>
            </c:strRef>
          </c:tx>
          <c:spPr>
            <a:ln w="28575" cap="rnd">
              <a:solidFill>
                <a:srgbClr val="5484F1"/>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Sheet1!$B$2:$B$17</c:f>
              <c:numCache>
                <c:formatCode>General</c:formatCode>
                <c:ptCount val="16"/>
                <c:pt idx="0">
                  <c:v>4.5856000000000001E-2</c:v>
                </c:pt>
                <c:pt idx="1">
                  <c:v>7.6703999999999994E-2</c:v>
                </c:pt>
                <c:pt idx="2">
                  <c:v>0.102432</c:v>
                </c:pt>
                <c:pt idx="3">
                  <c:v>0.10764799999999999</c:v>
                </c:pt>
                <c:pt idx="4">
                  <c:v>0.13023999999999999</c:v>
                </c:pt>
                <c:pt idx="5">
                  <c:v>0.155776</c:v>
                </c:pt>
                <c:pt idx="6">
                  <c:v>0.19516800000000001</c:v>
                </c:pt>
                <c:pt idx="7">
                  <c:v>0.23574400000000001</c:v>
                </c:pt>
                <c:pt idx="8">
                  <c:v>0.27555200000000002</c:v>
                </c:pt>
                <c:pt idx="9">
                  <c:v>0.31673600000000002</c:v>
                </c:pt>
                <c:pt idx="10">
                  <c:v>0.351968</c:v>
                </c:pt>
                <c:pt idx="11">
                  <c:v>0.39632000000000001</c:v>
                </c:pt>
                <c:pt idx="12">
                  <c:v>0.42697600000000002</c:v>
                </c:pt>
                <c:pt idx="13">
                  <c:v>0.45667200000000002</c:v>
                </c:pt>
                <c:pt idx="14">
                  <c:v>0.49091200000000002</c:v>
                </c:pt>
                <c:pt idx="15">
                  <c:v>0.52239999999999998</c:v>
                </c:pt>
              </c:numCache>
            </c:numRef>
          </c:val>
          <c:smooth val="0"/>
          <c:extLst>
            <c:ext xmlns:c16="http://schemas.microsoft.com/office/drawing/2014/chart" uri="{C3380CC4-5D6E-409C-BE32-E72D297353CC}">
              <c16:uniqueId val="{00000000-7B44-6947-89E0-2B688B46419A}"/>
            </c:ext>
          </c:extLst>
        </c:ser>
        <c:ser>
          <c:idx val="1"/>
          <c:order val="1"/>
          <c:tx>
            <c:strRef>
              <c:f>Sheet1!$C$1</c:f>
              <c:strCache>
                <c:ptCount val="1"/>
                <c:pt idx="0">
                  <c:v>gems-fp16</c:v>
                </c:pt>
              </c:strCache>
            </c:strRef>
          </c:tx>
          <c:spPr>
            <a:ln w="28575" cap="rnd">
              <a:solidFill>
                <a:srgbClr val="57C6F0"/>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Sheet1!$C$2:$C$17</c:f>
              <c:numCache>
                <c:formatCode>General</c:formatCode>
                <c:ptCount val="16"/>
                <c:pt idx="0">
                  <c:v>0.43923200000000001</c:v>
                </c:pt>
                <c:pt idx="1">
                  <c:v>0.44003199999999998</c:v>
                </c:pt>
                <c:pt idx="2">
                  <c:v>0.443936</c:v>
                </c:pt>
                <c:pt idx="3">
                  <c:v>0.44463999999999998</c:v>
                </c:pt>
                <c:pt idx="4">
                  <c:v>0.442496</c:v>
                </c:pt>
                <c:pt idx="5">
                  <c:v>0.44358399999999998</c:v>
                </c:pt>
                <c:pt idx="6">
                  <c:v>0.45212799999999997</c:v>
                </c:pt>
                <c:pt idx="7">
                  <c:v>0.46019199999999999</c:v>
                </c:pt>
                <c:pt idx="8">
                  <c:v>0.47216000000000002</c:v>
                </c:pt>
                <c:pt idx="9">
                  <c:v>0.48070400000000002</c:v>
                </c:pt>
                <c:pt idx="10">
                  <c:v>0.49107200000000001</c:v>
                </c:pt>
                <c:pt idx="11">
                  <c:v>0.50108799999999998</c:v>
                </c:pt>
                <c:pt idx="12">
                  <c:v>0.51622400000000002</c:v>
                </c:pt>
                <c:pt idx="13">
                  <c:v>0.5232</c:v>
                </c:pt>
                <c:pt idx="14">
                  <c:v>0.53123200000000004</c:v>
                </c:pt>
                <c:pt idx="15">
                  <c:v>0.54201600000000005</c:v>
                </c:pt>
              </c:numCache>
            </c:numRef>
          </c:val>
          <c:smooth val="0"/>
          <c:extLst>
            <c:ext xmlns:c16="http://schemas.microsoft.com/office/drawing/2014/chart" uri="{C3380CC4-5D6E-409C-BE32-E72D297353CC}">
              <c16:uniqueId val="{00000001-7B44-6947-89E0-2B688B46419A}"/>
            </c:ext>
          </c:extLst>
        </c:ser>
        <c:ser>
          <c:idx val="2"/>
          <c:order val="2"/>
          <c:tx>
            <c:strRef>
              <c:f>Sheet1!$D$1</c:f>
              <c:strCache>
                <c:ptCount val="1"/>
                <c:pt idx="0">
                  <c:v>torch-fp32</c:v>
                </c:pt>
              </c:strCache>
            </c:strRef>
          </c:tx>
          <c:spPr>
            <a:ln w="28575" cap="rnd">
              <a:solidFill>
                <a:srgbClr val="F3A145"/>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Sheet1!$D$2:$D$17</c:f>
              <c:numCache>
                <c:formatCode>General</c:formatCode>
                <c:ptCount val="16"/>
                <c:pt idx="0">
                  <c:v>4.4384E-2</c:v>
                </c:pt>
                <c:pt idx="1">
                  <c:v>8.5919999999999996E-2</c:v>
                </c:pt>
                <c:pt idx="2">
                  <c:v>0.14214399999999999</c:v>
                </c:pt>
                <c:pt idx="3">
                  <c:v>0.21868799999999999</c:v>
                </c:pt>
                <c:pt idx="4">
                  <c:v>0.29555199999999998</c:v>
                </c:pt>
                <c:pt idx="5">
                  <c:v>0.357792</c:v>
                </c:pt>
                <c:pt idx="6">
                  <c:v>0.42211199999999999</c:v>
                </c:pt>
                <c:pt idx="7">
                  <c:v>0.48220800000000003</c:v>
                </c:pt>
                <c:pt idx="8">
                  <c:v>0.54735999999999996</c:v>
                </c:pt>
                <c:pt idx="9">
                  <c:v>0.61414400000000002</c:v>
                </c:pt>
                <c:pt idx="10">
                  <c:v>0.67520000000000002</c:v>
                </c:pt>
                <c:pt idx="11">
                  <c:v>0.74332799999999999</c:v>
                </c:pt>
                <c:pt idx="12">
                  <c:v>0.80227199999999999</c:v>
                </c:pt>
                <c:pt idx="13">
                  <c:v>0.85904000000000003</c:v>
                </c:pt>
                <c:pt idx="14">
                  <c:v>0.94047999999999998</c:v>
                </c:pt>
                <c:pt idx="15">
                  <c:v>0.98275199999999996</c:v>
                </c:pt>
              </c:numCache>
            </c:numRef>
          </c:val>
          <c:smooth val="0"/>
          <c:extLst>
            <c:ext xmlns:c16="http://schemas.microsoft.com/office/drawing/2014/chart" uri="{C3380CC4-5D6E-409C-BE32-E72D297353CC}">
              <c16:uniqueId val="{00000002-7B44-6947-89E0-2B688B46419A}"/>
            </c:ext>
          </c:extLst>
        </c:ser>
        <c:ser>
          <c:idx val="3"/>
          <c:order val="3"/>
          <c:tx>
            <c:strRef>
              <c:f>Sheet1!$E$1</c:f>
              <c:strCache>
                <c:ptCount val="1"/>
                <c:pt idx="0">
                  <c:v>gems-fp32</c:v>
                </c:pt>
              </c:strCache>
            </c:strRef>
          </c:tx>
          <c:spPr>
            <a:ln w="28575" cap="rnd">
              <a:solidFill>
                <a:srgbClr val="EFCB59"/>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Sheet1!$E$2:$E$17</c:f>
              <c:numCache>
                <c:formatCode>General</c:formatCode>
                <c:ptCount val="16"/>
                <c:pt idx="0">
                  <c:v>0.417408</c:v>
                </c:pt>
                <c:pt idx="1">
                  <c:v>0.42899199999999998</c:v>
                </c:pt>
                <c:pt idx="2">
                  <c:v>0.429728</c:v>
                </c:pt>
                <c:pt idx="3">
                  <c:v>0.42486400000000002</c:v>
                </c:pt>
                <c:pt idx="4">
                  <c:v>0.438112</c:v>
                </c:pt>
                <c:pt idx="5">
                  <c:v>0.45440000000000003</c:v>
                </c:pt>
                <c:pt idx="6">
                  <c:v>0.46623999999999999</c:v>
                </c:pt>
                <c:pt idx="7">
                  <c:v>0.48096</c:v>
                </c:pt>
                <c:pt idx="8">
                  <c:v>0.49756800000000001</c:v>
                </c:pt>
                <c:pt idx="9">
                  <c:v>0.51344000000000001</c:v>
                </c:pt>
                <c:pt idx="10">
                  <c:v>0.52812800000000004</c:v>
                </c:pt>
                <c:pt idx="11">
                  <c:v>0.55123200000000006</c:v>
                </c:pt>
                <c:pt idx="12">
                  <c:v>0.56681599999999999</c:v>
                </c:pt>
                <c:pt idx="13">
                  <c:v>0.58176000000000005</c:v>
                </c:pt>
                <c:pt idx="14">
                  <c:v>0.59772800000000004</c:v>
                </c:pt>
                <c:pt idx="15">
                  <c:v>0.61168</c:v>
                </c:pt>
              </c:numCache>
            </c:numRef>
          </c:val>
          <c:smooth val="0"/>
          <c:extLst>
            <c:ext xmlns:c16="http://schemas.microsoft.com/office/drawing/2014/chart" uri="{C3380CC4-5D6E-409C-BE32-E72D297353CC}">
              <c16:uniqueId val="{00000003-7B44-6947-89E0-2B688B46419A}"/>
            </c:ext>
          </c:extLst>
        </c:ser>
        <c:ser>
          <c:idx val="4"/>
          <c:order val="4"/>
          <c:tx>
            <c:strRef>
              <c:f>Sheet1!$F$1</c:f>
              <c:strCache>
                <c:ptCount val="1"/>
                <c:pt idx="0">
                  <c:v>torch-bf16</c:v>
                </c:pt>
              </c:strCache>
            </c:strRef>
          </c:tx>
          <c:spPr>
            <a:ln w="28575" cap="rnd">
              <a:solidFill>
                <a:srgbClr val="67CA5B"/>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Sheet1!$F$2:$F$17</c:f>
              <c:numCache>
                <c:formatCode>General</c:formatCode>
                <c:ptCount val="16"/>
                <c:pt idx="0">
                  <c:v>4.4192000000000002E-2</c:v>
                </c:pt>
                <c:pt idx="1">
                  <c:v>7.3663999999999993E-2</c:v>
                </c:pt>
                <c:pt idx="2">
                  <c:v>9.7855999999999999E-2</c:v>
                </c:pt>
                <c:pt idx="3">
                  <c:v>0.10524799999999999</c:v>
                </c:pt>
                <c:pt idx="4">
                  <c:v>0.13561599999999999</c:v>
                </c:pt>
                <c:pt idx="5">
                  <c:v>0.176928</c:v>
                </c:pt>
                <c:pt idx="6">
                  <c:v>0.215168</c:v>
                </c:pt>
                <c:pt idx="7">
                  <c:v>0.25436799999999998</c:v>
                </c:pt>
                <c:pt idx="8">
                  <c:v>0.28793600000000003</c:v>
                </c:pt>
                <c:pt idx="9">
                  <c:v>0.32524799999999998</c:v>
                </c:pt>
                <c:pt idx="10">
                  <c:v>0.35526400000000002</c:v>
                </c:pt>
                <c:pt idx="11">
                  <c:v>0.38841599999999998</c:v>
                </c:pt>
                <c:pt idx="12">
                  <c:v>0.41836800000000002</c:v>
                </c:pt>
                <c:pt idx="13">
                  <c:v>0.44735999999999998</c:v>
                </c:pt>
                <c:pt idx="14">
                  <c:v>0.48713600000000001</c:v>
                </c:pt>
                <c:pt idx="15">
                  <c:v>0.51331199999999999</c:v>
                </c:pt>
              </c:numCache>
            </c:numRef>
          </c:val>
          <c:smooth val="0"/>
          <c:extLst>
            <c:ext xmlns:c16="http://schemas.microsoft.com/office/drawing/2014/chart" uri="{C3380CC4-5D6E-409C-BE32-E72D297353CC}">
              <c16:uniqueId val="{00000004-7B44-6947-89E0-2B688B46419A}"/>
            </c:ext>
          </c:extLst>
        </c:ser>
        <c:ser>
          <c:idx val="5"/>
          <c:order val="5"/>
          <c:tx>
            <c:strRef>
              <c:f>Sheet1!$G$1</c:f>
              <c:strCache>
                <c:ptCount val="1"/>
                <c:pt idx="0">
                  <c:v>gems-bf16</c:v>
                </c:pt>
              </c:strCache>
            </c:strRef>
          </c:tx>
          <c:spPr>
            <a:ln w="28575" cap="rnd">
              <a:solidFill>
                <a:srgbClr val="BCD447"/>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Sheet1!$G$2:$G$17</c:f>
              <c:numCache>
                <c:formatCode>General</c:formatCode>
                <c:ptCount val="16"/>
                <c:pt idx="0">
                  <c:v>0.43635200000000002</c:v>
                </c:pt>
                <c:pt idx="1">
                  <c:v>0.43910399999999999</c:v>
                </c:pt>
                <c:pt idx="2">
                  <c:v>0.43878400000000001</c:v>
                </c:pt>
                <c:pt idx="3">
                  <c:v>0.44057600000000002</c:v>
                </c:pt>
                <c:pt idx="4">
                  <c:v>0.43840000000000001</c:v>
                </c:pt>
                <c:pt idx="5">
                  <c:v>0.43884800000000002</c:v>
                </c:pt>
                <c:pt idx="6">
                  <c:v>0.44924799999999998</c:v>
                </c:pt>
                <c:pt idx="7">
                  <c:v>0.460096</c:v>
                </c:pt>
                <c:pt idx="8">
                  <c:v>0.46649600000000002</c:v>
                </c:pt>
                <c:pt idx="9">
                  <c:v>0.478912</c:v>
                </c:pt>
                <c:pt idx="10">
                  <c:v>0.48940800000000001</c:v>
                </c:pt>
                <c:pt idx="11">
                  <c:v>0.50073599999999996</c:v>
                </c:pt>
                <c:pt idx="12">
                  <c:v>0.51289600000000002</c:v>
                </c:pt>
                <c:pt idx="13">
                  <c:v>0.52438399999999996</c:v>
                </c:pt>
                <c:pt idx="14">
                  <c:v>0.53939199999999998</c:v>
                </c:pt>
                <c:pt idx="15">
                  <c:v>0.54976000000000003</c:v>
                </c:pt>
              </c:numCache>
            </c:numRef>
          </c:val>
          <c:smooth val="0"/>
          <c:extLst>
            <c:ext xmlns:c16="http://schemas.microsoft.com/office/drawing/2014/chart" uri="{C3380CC4-5D6E-409C-BE32-E72D297353CC}">
              <c16:uniqueId val="{00000005-7B44-6947-89E0-2B688B46419A}"/>
            </c:ext>
          </c:extLst>
        </c:ser>
        <c:dLbls>
          <c:showLegendKey val="0"/>
          <c:showVal val="0"/>
          <c:showCatName val="0"/>
          <c:showSerName val="0"/>
          <c:showPercent val="0"/>
          <c:showBubbleSize val="0"/>
        </c:dLbls>
        <c:smooth val="0"/>
        <c:axId val="404271999"/>
        <c:axId val="404273727"/>
      </c:lineChart>
      <c:catAx>
        <c:axId val="404271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404273727"/>
        <c:crosses val="autoZero"/>
        <c:auto val="1"/>
        <c:lblAlgn val="ctr"/>
        <c:lblOffset val="100"/>
        <c:noMultiLvlLbl val="0"/>
      </c:catAx>
      <c:valAx>
        <c:axId val="404273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404271999"/>
        <c:crosses val="autoZero"/>
        <c:crossBetween val="between"/>
      </c:valAx>
      <c:spPr>
        <a:noFill/>
        <a:ln>
          <a:noFill/>
        </a:ln>
        <a:effectLst/>
      </c:spPr>
    </c:plotArea>
    <c:legend>
      <c:legendPos val="b"/>
      <c:layout>
        <c:manualLayout>
          <c:xMode val="edge"/>
          <c:yMode val="edge"/>
          <c:x val="0.26255374951931326"/>
          <c:y val="0.83401817584155225"/>
          <c:w val="0.47107979010004047"/>
          <c:h val="0.144772765320973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icrosoft YaHei" panose="020B0503020204020204" pitchFamily="34" charset="-122"/>
          <a:ea typeface="Microsoft YaHei" panose="020B0503020204020204" pitchFamily="34"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r>
              <a:rPr lang="en-US" sz="1800" dirty="0"/>
              <a:t>Dropout Latency(</a:t>
            </a:r>
            <a:r>
              <a:rPr lang="en-US" sz="1800" dirty="0" err="1"/>
              <a:t>ms</a:t>
            </a:r>
            <a:r>
              <a:rPr lang="en-US" sz="1800" dirty="0"/>
              <a:t>)</a:t>
            </a:r>
          </a:p>
          <a:p>
            <a:pPr>
              <a:defRPr/>
            </a:pPr>
            <a:r>
              <a:rPr lang="en-US" sz="1200" dirty="0"/>
              <a:t>batch=1024</a:t>
            </a:r>
            <a:endParaRPr lang="zh-CN" sz="1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title>
    <c:autoTitleDeleted val="0"/>
    <c:plotArea>
      <c:layout>
        <c:manualLayout>
          <c:layoutTarget val="inner"/>
          <c:xMode val="edge"/>
          <c:yMode val="edge"/>
          <c:x val="9.2982423414306584E-2"/>
          <c:y val="0.1944361719282291"/>
          <c:w val="0.8853091557717776"/>
          <c:h val="0.46713527040958885"/>
        </c:manualLayout>
      </c:layout>
      <c:lineChart>
        <c:grouping val="standard"/>
        <c:varyColors val="0"/>
        <c:ser>
          <c:idx val="0"/>
          <c:order val="0"/>
          <c:tx>
            <c:strRef>
              <c:f>Sheet1!$B$1</c:f>
              <c:strCache>
                <c:ptCount val="1"/>
                <c:pt idx="0">
                  <c:v>torch-fp16</c:v>
                </c:pt>
              </c:strCache>
            </c:strRef>
          </c:tx>
          <c:spPr>
            <a:ln w="28575" cap="rnd">
              <a:solidFill>
                <a:srgbClr val="5484F1"/>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Sheet1!$B$2:$B$17</c:f>
              <c:numCache>
                <c:formatCode>General</c:formatCode>
                <c:ptCount val="16"/>
                <c:pt idx="0">
                  <c:v>1.5264E-2</c:v>
                </c:pt>
                <c:pt idx="1">
                  <c:v>3.6192000000000002E-2</c:v>
                </c:pt>
                <c:pt idx="2">
                  <c:v>5.8175999999999999E-2</c:v>
                </c:pt>
                <c:pt idx="3">
                  <c:v>8.0895999999999996E-2</c:v>
                </c:pt>
                <c:pt idx="4">
                  <c:v>0.102016</c:v>
                </c:pt>
                <c:pt idx="5">
                  <c:v>0.12457600000000001</c:v>
                </c:pt>
                <c:pt idx="6">
                  <c:v>0.14675199999999999</c:v>
                </c:pt>
                <c:pt idx="7">
                  <c:v>0.168352</c:v>
                </c:pt>
                <c:pt idx="8">
                  <c:v>0.19107199999999999</c:v>
                </c:pt>
                <c:pt idx="9">
                  <c:v>0.21523200000000001</c:v>
                </c:pt>
                <c:pt idx="10">
                  <c:v>0.23776</c:v>
                </c:pt>
                <c:pt idx="11">
                  <c:v>0.26073600000000002</c:v>
                </c:pt>
                <c:pt idx="12">
                  <c:v>0.28048000000000001</c:v>
                </c:pt>
                <c:pt idx="13">
                  <c:v>0.30099199999999998</c:v>
                </c:pt>
                <c:pt idx="14">
                  <c:v>0.32806400000000002</c:v>
                </c:pt>
                <c:pt idx="15">
                  <c:v>0.34636800000000001</c:v>
                </c:pt>
              </c:numCache>
            </c:numRef>
          </c:val>
          <c:smooth val="0"/>
          <c:extLst>
            <c:ext xmlns:c16="http://schemas.microsoft.com/office/drawing/2014/chart" uri="{C3380CC4-5D6E-409C-BE32-E72D297353CC}">
              <c16:uniqueId val="{00000000-5660-9A46-BEE7-8946FCD93F62}"/>
            </c:ext>
          </c:extLst>
        </c:ser>
        <c:ser>
          <c:idx val="1"/>
          <c:order val="1"/>
          <c:tx>
            <c:strRef>
              <c:f>Sheet1!$C$1</c:f>
              <c:strCache>
                <c:ptCount val="1"/>
                <c:pt idx="0">
                  <c:v>gems-fp16</c:v>
                </c:pt>
              </c:strCache>
            </c:strRef>
          </c:tx>
          <c:spPr>
            <a:ln w="28575" cap="rnd">
              <a:solidFill>
                <a:srgbClr val="57C6F0"/>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Sheet1!$C$2:$C$17</c:f>
              <c:numCache>
                <c:formatCode>General</c:formatCode>
                <c:ptCount val="16"/>
                <c:pt idx="0">
                  <c:v>2.4416E-2</c:v>
                </c:pt>
                <c:pt idx="1">
                  <c:v>2.4704E-2</c:v>
                </c:pt>
                <c:pt idx="2">
                  <c:v>4.1088E-2</c:v>
                </c:pt>
                <c:pt idx="3">
                  <c:v>5.7023999999999998E-2</c:v>
                </c:pt>
                <c:pt idx="4">
                  <c:v>7.2480000000000003E-2</c:v>
                </c:pt>
                <c:pt idx="5">
                  <c:v>8.8095999999999994E-2</c:v>
                </c:pt>
                <c:pt idx="6">
                  <c:v>0.104384</c:v>
                </c:pt>
                <c:pt idx="7">
                  <c:v>0.11945600000000001</c:v>
                </c:pt>
                <c:pt idx="8">
                  <c:v>0.13542399999999999</c:v>
                </c:pt>
                <c:pt idx="9">
                  <c:v>0.15171200000000001</c:v>
                </c:pt>
                <c:pt idx="10">
                  <c:v>0.16703999999999999</c:v>
                </c:pt>
                <c:pt idx="11">
                  <c:v>0.18326400000000001</c:v>
                </c:pt>
                <c:pt idx="12">
                  <c:v>0.197856</c:v>
                </c:pt>
                <c:pt idx="13">
                  <c:v>0.21446399999999999</c:v>
                </c:pt>
                <c:pt idx="14">
                  <c:v>0.230016</c:v>
                </c:pt>
                <c:pt idx="15">
                  <c:v>0.24534400000000001</c:v>
                </c:pt>
              </c:numCache>
            </c:numRef>
          </c:val>
          <c:smooth val="0"/>
          <c:extLst>
            <c:ext xmlns:c16="http://schemas.microsoft.com/office/drawing/2014/chart" uri="{C3380CC4-5D6E-409C-BE32-E72D297353CC}">
              <c16:uniqueId val="{00000001-5660-9A46-BEE7-8946FCD93F62}"/>
            </c:ext>
          </c:extLst>
        </c:ser>
        <c:ser>
          <c:idx val="2"/>
          <c:order val="2"/>
          <c:tx>
            <c:strRef>
              <c:f>Sheet1!$D$1</c:f>
              <c:strCache>
                <c:ptCount val="1"/>
                <c:pt idx="0">
                  <c:v>torch-fp32</c:v>
                </c:pt>
              </c:strCache>
            </c:strRef>
          </c:tx>
          <c:spPr>
            <a:ln w="28575" cap="rnd">
              <a:solidFill>
                <a:srgbClr val="F3A145"/>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Sheet1!$D$2:$D$17</c:f>
              <c:numCache>
                <c:formatCode>General</c:formatCode>
                <c:ptCount val="16"/>
                <c:pt idx="0">
                  <c:v>1.4880000000000001E-2</c:v>
                </c:pt>
                <c:pt idx="1">
                  <c:v>5.5104E-2</c:v>
                </c:pt>
                <c:pt idx="2">
                  <c:v>9.1551999999999994E-2</c:v>
                </c:pt>
                <c:pt idx="3">
                  <c:v>0.12848000000000001</c:v>
                </c:pt>
                <c:pt idx="4">
                  <c:v>0.16630400000000001</c:v>
                </c:pt>
                <c:pt idx="5">
                  <c:v>0.20291200000000001</c:v>
                </c:pt>
                <c:pt idx="6">
                  <c:v>0.24041599999999999</c:v>
                </c:pt>
                <c:pt idx="7">
                  <c:v>0.27823999999999999</c:v>
                </c:pt>
                <c:pt idx="8">
                  <c:v>0.31424000000000002</c:v>
                </c:pt>
                <c:pt idx="9">
                  <c:v>0.351072</c:v>
                </c:pt>
                <c:pt idx="10">
                  <c:v>0.38883200000000001</c:v>
                </c:pt>
                <c:pt idx="11">
                  <c:v>0.42620799999999998</c:v>
                </c:pt>
                <c:pt idx="12">
                  <c:v>0.46361599999999997</c:v>
                </c:pt>
                <c:pt idx="13">
                  <c:v>0.50083200000000005</c:v>
                </c:pt>
                <c:pt idx="14">
                  <c:v>0.537408</c:v>
                </c:pt>
                <c:pt idx="15">
                  <c:v>0.57475200000000004</c:v>
                </c:pt>
              </c:numCache>
            </c:numRef>
          </c:val>
          <c:smooth val="0"/>
          <c:extLst>
            <c:ext xmlns:c16="http://schemas.microsoft.com/office/drawing/2014/chart" uri="{C3380CC4-5D6E-409C-BE32-E72D297353CC}">
              <c16:uniqueId val="{00000002-5660-9A46-BEE7-8946FCD93F62}"/>
            </c:ext>
          </c:extLst>
        </c:ser>
        <c:ser>
          <c:idx val="3"/>
          <c:order val="3"/>
          <c:tx>
            <c:strRef>
              <c:f>Sheet1!$E$1</c:f>
              <c:strCache>
                <c:ptCount val="1"/>
                <c:pt idx="0">
                  <c:v>gems-fp32</c:v>
                </c:pt>
              </c:strCache>
            </c:strRef>
          </c:tx>
          <c:spPr>
            <a:ln w="28575" cap="rnd">
              <a:solidFill>
                <a:srgbClr val="EFCB59"/>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Sheet1!$E$2:$E$17</c:f>
              <c:numCache>
                <c:formatCode>General</c:formatCode>
                <c:ptCount val="16"/>
                <c:pt idx="0">
                  <c:v>2.3519999999999999E-2</c:v>
                </c:pt>
                <c:pt idx="1">
                  <c:v>4.512E-2</c:v>
                </c:pt>
                <c:pt idx="2">
                  <c:v>7.6448000000000002E-2</c:v>
                </c:pt>
                <c:pt idx="3">
                  <c:v>0.108704</c:v>
                </c:pt>
                <c:pt idx="4">
                  <c:v>0.13968</c:v>
                </c:pt>
                <c:pt idx="5">
                  <c:v>0.17136000000000001</c:v>
                </c:pt>
                <c:pt idx="6">
                  <c:v>0.20355200000000001</c:v>
                </c:pt>
                <c:pt idx="7">
                  <c:v>0.23497599999999999</c:v>
                </c:pt>
                <c:pt idx="8">
                  <c:v>0.26601599999999997</c:v>
                </c:pt>
                <c:pt idx="9">
                  <c:v>0.29750399999999999</c:v>
                </c:pt>
                <c:pt idx="10">
                  <c:v>0.328928</c:v>
                </c:pt>
                <c:pt idx="11">
                  <c:v>0.36070400000000002</c:v>
                </c:pt>
                <c:pt idx="12">
                  <c:v>0.39196799999999998</c:v>
                </c:pt>
                <c:pt idx="13">
                  <c:v>0.42352000000000001</c:v>
                </c:pt>
                <c:pt idx="14">
                  <c:v>0.45497599999999999</c:v>
                </c:pt>
                <c:pt idx="15">
                  <c:v>0.48703999999999997</c:v>
                </c:pt>
              </c:numCache>
            </c:numRef>
          </c:val>
          <c:smooth val="0"/>
          <c:extLst>
            <c:ext xmlns:c16="http://schemas.microsoft.com/office/drawing/2014/chart" uri="{C3380CC4-5D6E-409C-BE32-E72D297353CC}">
              <c16:uniqueId val="{00000003-5660-9A46-BEE7-8946FCD93F62}"/>
            </c:ext>
          </c:extLst>
        </c:ser>
        <c:ser>
          <c:idx val="4"/>
          <c:order val="4"/>
          <c:tx>
            <c:strRef>
              <c:f>Sheet1!$F$1</c:f>
              <c:strCache>
                <c:ptCount val="1"/>
                <c:pt idx="0">
                  <c:v>torch-bf16</c:v>
                </c:pt>
              </c:strCache>
            </c:strRef>
          </c:tx>
          <c:spPr>
            <a:ln w="28575" cap="rnd">
              <a:solidFill>
                <a:srgbClr val="67CA5B"/>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Sheet1!$F$2:$F$17</c:f>
              <c:numCache>
                <c:formatCode>General</c:formatCode>
                <c:ptCount val="16"/>
                <c:pt idx="0">
                  <c:v>1.2992E-2</c:v>
                </c:pt>
                <c:pt idx="1">
                  <c:v>3.6672000000000003E-2</c:v>
                </c:pt>
                <c:pt idx="2">
                  <c:v>5.824E-2</c:v>
                </c:pt>
                <c:pt idx="3">
                  <c:v>8.1568000000000002E-2</c:v>
                </c:pt>
                <c:pt idx="4">
                  <c:v>0.10288</c:v>
                </c:pt>
                <c:pt idx="5">
                  <c:v>0.12489599999999999</c:v>
                </c:pt>
                <c:pt idx="6">
                  <c:v>0.146368</c:v>
                </c:pt>
                <c:pt idx="7">
                  <c:v>0.16988800000000001</c:v>
                </c:pt>
                <c:pt idx="8">
                  <c:v>0.19180800000000001</c:v>
                </c:pt>
                <c:pt idx="9">
                  <c:v>0.21507200000000001</c:v>
                </c:pt>
                <c:pt idx="10">
                  <c:v>0.237344</c:v>
                </c:pt>
                <c:pt idx="11">
                  <c:v>0.25958399999999998</c:v>
                </c:pt>
                <c:pt idx="12">
                  <c:v>0.28176000000000001</c:v>
                </c:pt>
                <c:pt idx="13">
                  <c:v>0.30454399999999998</c:v>
                </c:pt>
                <c:pt idx="14">
                  <c:v>0.32566400000000001</c:v>
                </c:pt>
                <c:pt idx="15">
                  <c:v>0.34915200000000002</c:v>
                </c:pt>
              </c:numCache>
            </c:numRef>
          </c:val>
          <c:smooth val="0"/>
          <c:extLst>
            <c:ext xmlns:c16="http://schemas.microsoft.com/office/drawing/2014/chart" uri="{C3380CC4-5D6E-409C-BE32-E72D297353CC}">
              <c16:uniqueId val="{00000004-5660-9A46-BEE7-8946FCD93F62}"/>
            </c:ext>
          </c:extLst>
        </c:ser>
        <c:ser>
          <c:idx val="5"/>
          <c:order val="5"/>
          <c:tx>
            <c:strRef>
              <c:f>Sheet1!$G$1</c:f>
              <c:strCache>
                <c:ptCount val="1"/>
                <c:pt idx="0">
                  <c:v>gems-bf16</c:v>
                </c:pt>
              </c:strCache>
            </c:strRef>
          </c:tx>
          <c:spPr>
            <a:ln w="28575" cap="rnd">
              <a:solidFill>
                <a:srgbClr val="BCD447"/>
              </a:solidFill>
              <a:round/>
            </a:ln>
            <a:effectLst/>
          </c:spPr>
          <c:marker>
            <c:symbol val="none"/>
          </c:marker>
          <c:cat>
            <c:numRef>
              <c:f>Sheet1!$A$2:$A$17</c:f>
              <c:numCache>
                <c:formatCode>General</c:formatCode>
                <c:ptCount val="16"/>
                <c:pt idx="0">
                  <c:v>1024</c:v>
                </c:pt>
                <c:pt idx="1">
                  <c:v>6144</c:v>
                </c:pt>
                <c:pt idx="2">
                  <c:v>11264</c:v>
                </c:pt>
                <c:pt idx="3">
                  <c:v>16384</c:v>
                </c:pt>
                <c:pt idx="4">
                  <c:v>21504</c:v>
                </c:pt>
                <c:pt idx="5">
                  <c:v>26624</c:v>
                </c:pt>
                <c:pt idx="6">
                  <c:v>31744</c:v>
                </c:pt>
                <c:pt idx="7">
                  <c:v>36864</c:v>
                </c:pt>
                <c:pt idx="8">
                  <c:v>41984</c:v>
                </c:pt>
                <c:pt idx="9">
                  <c:v>47104</c:v>
                </c:pt>
                <c:pt idx="10">
                  <c:v>52224</c:v>
                </c:pt>
                <c:pt idx="11">
                  <c:v>57344</c:v>
                </c:pt>
                <c:pt idx="12">
                  <c:v>62464</c:v>
                </c:pt>
                <c:pt idx="13">
                  <c:v>67584</c:v>
                </c:pt>
                <c:pt idx="14">
                  <c:v>72704</c:v>
                </c:pt>
                <c:pt idx="15">
                  <c:v>77824</c:v>
                </c:pt>
              </c:numCache>
            </c:numRef>
          </c:cat>
          <c:val>
            <c:numRef>
              <c:f>Sheet1!$G$2:$G$17</c:f>
              <c:numCache>
                <c:formatCode>General</c:formatCode>
                <c:ptCount val="16"/>
                <c:pt idx="0">
                  <c:v>2.2815999999999999E-2</c:v>
                </c:pt>
                <c:pt idx="1">
                  <c:v>2.5215999999999999E-2</c:v>
                </c:pt>
                <c:pt idx="2">
                  <c:v>4.0287999999999997E-2</c:v>
                </c:pt>
                <c:pt idx="3">
                  <c:v>5.7439999999999998E-2</c:v>
                </c:pt>
                <c:pt idx="4">
                  <c:v>7.2672E-2</c:v>
                </c:pt>
                <c:pt idx="5">
                  <c:v>8.8256000000000001E-2</c:v>
                </c:pt>
                <c:pt idx="6">
                  <c:v>0.10384</c:v>
                </c:pt>
                <c:pt idx="7">
                  <c:v>0.12028800000000001</c:v>
                </c:pt>
                <c:pt idx="8">
                  <c:v>0.13539200000000001</c:v>
                </c:pt>
                <c:pt idx="9">
                  <c:v>0.15168000000000001</c:v>
                </c:pt>
                <c:pt idx="10">
                  <c:v>0.16675200000000001</c:v>
                </c:pt>
                <c:pt idx="11">
                  <c:v>0.182944</c:v>
                </c:pt>
                <c:pt idx="12">
                  <c:v>0.19923199999999999</c:v>
                </c:pt>
                <c:pt idx="13">
                  <c:v>0.21491199999999999</c:v>
                </c:pt>
                <c:pt idx="14">
                  <c:v>0.22972799999999999</c:v>
                </c:pt>
                <c:pt idx="15">
                  <c:v>0.24604799999999999</c:v>
                </c:pt>
              </c:numCache>
            </c:numRef>
          </c:val>
          <c:smooth val="0"/>
          <c:extLst>
            <c:ext xmlns:c16="http://schemas.microsoft.com/office/drawing/2014/chart" uri="{C3380CC4-5D6E-409C-BE32-E72D297353CC}">
              <c16:uniqueId val="{00000005-5660-9A46-BEE7-8946FCD93F62}"/>
            </c:ext>
          </c:extLst>
        </c:ser>
        <c:dLbls>
          <c:showLegendKey val="0"/>
          <c:showVal val="0"/>
          <c:showCatName val="0"/>
          <c:showSerName val="0"/>
          <c:showPercent val="0"/>
          <c:showBubbleSize val="0"/>
        </c:dLbls>
        <c:smooth val="0"/>
        <c:axId val="404271999"/>
        <c:axId val="404273727"/>
      </c:lineChart>
      <c:catAx>
        <c:axId val="404271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404273727"/>
        <c:crosses val="autoZero"/>
        <c:auto val="1"/>
        <c:lblAlgn val="ctr"/>
        <c:lblOffset val="100"/>
        <c:noMultiLvlLbl val="0"/>
      </c:catAx>
      <c:valAx>
        <c:axId val="404273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404271999"/>
        <c:crosses val="autoZero"/>
        <c:crossBetween val="between"/>
      </c:valAx>
      <c:spPr>
        <a:noFill/>
        <a:ln>
          <a:noFill/>
        </a:ln>
        <a:effectLst/>
      </c:spPr>
    </c:plotArea>
    <c:legend>
      <c:legendPos val="b"/>
      <c:layout>
        <c:manualLayout>
          <c:xMode val="edge"/>
          <c:yMode val="edge"/>
          <c:x val="0.25178536376906024"/>
          <c:y val="0.8401679651692362"/>
          <c:w val="0.49169755503202311"/>
          <c:h val="0.1284532105675785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icrosoft YaHei" panose="020B0503020204020204" pitchFamily="34" charset="-122"/>
          <a:ea typeface="Microsoft YaHei" panose="020B0503020204020204" pitchFamily="34"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dirty="0"/>
              <a:t>厂商算子覆盖进度</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厂商1</c:v>
                </c:pt>
              </c:strCache>
            </c:strRef>
          </c:tx>
          <c:spPr>
            <a:ln w="28575" cap="rnd">
              <a:solidFill>
                <a:srgbClr val="5484F1"/>
              </a:solidFill>
              <a:round/>
            </a:ln>
            <a:effectLst/>
          </c:spPr>
          <c:marker>
            <c:symbol val="none"/>
          </c:marker>
          <c:cat>
            <c:strRef>
              <c:f>Sheet1!$A$2:$A$12</c:f>
              <c:strCache>
                <c:ptCount val="11"/>
                <c:pt idx="0">
                  <c:v>6.04</c:v>
                </c:pt>
                <c:pt idx="1">
                  <c:v>6.10</c:v>
                </c:pt>
                <c:pt idx="2">
                  <c:v>7.09</c:v>
                </c:pt>
                <c:pt idx="3">
                  <c:v>7.16</c:v>
                </c:pt>
                <c:pt idx="4">
                  <c:v>7.23</c:v>
                </c:pt>
                <c:pt idx="5">
                  <c:v>7.30</c:v>
                </c:pt>
                <c:pt idx="6">
                  <c:v>8.06</c:v>
                </c:pt>
                <c:pt idx="7">
                  <c:v>8.13</c:v>
                </c:pt>
                <c:pt idx="8">
                  <c:v>8.20</c:v>
                </c:pt>
                <c:pt idx="9">
                  <c:v>8.27</c:v>
                </c:pt>
                <c:pt idx="10">
                  <c:v>9.03</c:v>
                </c:pt>
              </c:strCache>
            </c:strRef>
          </c:cat>
          <c:val>
            <c:numRef>
              <c:f>Sheet1!$B$2:$B$12</c:f>
              <c:numCache>
                <c:formatCode>General</c:formatCode>
                <c:ptCount val="11"/>
                <c:pt idx="0">
                  <c:v>59</c:v>
                </c:pt>
                <c:pt idx="1">
                  <c:v>59</c:v>
                </c:pt>
                <c:pt idx="2">
                  <c:v>59</c:v>
                </c:pt>
                <c:pt idx="3">
                  <c:v>61</c:v>
                </c:pt>
                <c:pt idx="4">
                  <c:v>73</c:v>
                </c:pt>
                <c:pt idx="5">
                  <c:v>76</c:v>
                </c:pt>
                <c:pt idx="6">
                  <c:v>76</c:v>
                </c:pt>
                <c:pt idx="7">
                  <c:v>87</c:v>
                </c:pt>
                <c:pt idx="8">
                  <c:v>89</c:v>
                </c:pt>
                <c:pt idx="9">
                  <c:v>93</c:v>
                </c:pt>
                <c:pt idx="10">
                  <c:v>96</c:v>
                </c:pt>
              </c:numCache>
            </c:numRef>
          </c:val>
          <c:smooth val="0"/>
          <c:extLst>
            <c:ext xmlns:c16="http://schemas.microsoft.com/office/drawing/2014/chart" uri="{C3380CC4-5D6E-409C-BE32-E72D297353CC}">
              <c16:uniqueId val="{00000000-0887-AD40-B868-D94A3A9B13CD}"/>
            </c:ext>
          </c:extLst>
        </c:ser>
        <c:ser>
          <c:idx val="1"/>
          <c:order val="1"/>
          <c:tx>
            <c:strRef>
              <c:f>Sheet1!$C$1</c:f>
              <c:strCache>
                <c:ptCount val="1"/>
                <c:pt idx="0">
                  <c:v>厂商2</c:v>
                </c:pt>
              </c:strCache>
            </c:strRef>
          </c:tx>
          <c:spPr>
            <a:ln w="28575" cap="rnd">
              <a:solidFill>
                <a:srgbClr val="57C6F0"/>
              </a:solidFill>
              <a:round/>
            </a:ln>
            <a:effectLst/>
          </c:spPr>
          <c:marker>
            <c:symbol val="none"/>
          </c:marker>
          <c:cat>
            <c:strRef>
              <c:f>Sheet1!$A$2:$A$12</c:f>
              <c:strCache>
                <c:ptCount val="11"/>
                <c:pt idx="0">
                  <c:v>6.04</c:v>
                </c:pt>
                <c:pt idx="1">
                  <c:v>6.10</c:v>
                </c:pt>
                <c:pt idx="2">
                  <c:v>7.09</c:v>
                </c:pt>
                <c:pt idx="3">
                  <c:v>7.16</c:v>
                </c:pt>
                <c:pt idx="4">
                  <c:v>7.23</c:v>
                </c:pt>
                <c:pt idx="5">
                  <c:v>7.30</c:v>
                </c:pt>
                <c:pt idx="6">
                  <c:v>8.06</c:v>
                </c:pt>
                <c:pt idx="7">
                  <c:v>8.13</c:v>
                </c:pt>
                <c:pt idx="8">
                  <c:v>8.20</c:v>
                </c:pt>
                <c:pt idx="9">
                  <c:v>8.27</c:v>
                </c:pt>
                <c:pt idx="10">
                  <c:v>9.03</c:v>
                </c:pt>
              </c:strCache>
            </c:strRef>
          </c:cat>
          <c:val>
            <c:numRef>
              <c:f>Sheet1!$C$2:$C$12</c:f>
              <c:numCache>
                <c:formatCode>General</c:formatCode>
                <c:ptCount val="11"/>
                <c:pt idx="0">
                  <c:v>56</c:v>
                </c:pt>
                <c:pt idx="1">
                  <c:v>62</c:v>
                </c:pt>
                <c:pt idx="2">
                  <c:v>62</c:v>
                </c:pt>
                <c:pt idx="3">
                  <c:v>70</c:v>
                </c:pt>
                <c:pt idx="4">
                  <c:v>73</c:v>
                </c:pt>
                <c:pt idx="5">
                  <c:v>76</c:v>
                </c:pt>
                <c:pt idx="6">
                  <c:v>76</c:v>
                </c:pt>
                <c:pt idx="7">
                  <c:v>87</c:v>
                </c:pt>
                <c:pt idx="8">
                  <c:v>89</c:v>
                </c:pt>
                <c:pt idx="9">
                  <c:v>91</c:v>
                </c:pt>
                <c:pt idx="10">
                  <c:v>94</c:v>
                </c:pt>
              </c:numCache>
            </c:numRef>
          </c:val>
          <c:smooth val="0"/>
          <c:extLst>
            <c:ext xmlns:c16="http://schemas.microsoft.com/office/drawing/2014/chart" uri="{C3380CC4-5D6E-409C-BE32-E72D297353CC}">
              <c16:uniqueId val="{00000001-0887-AD40-B868-D94A3A9B13CD}"/>
            </c:ext>
          </c:extLst>
        </c:ser>
        <c:ser>
          <c:idx val="2"/>
          <c:order val="2"/>
          <c:tx>
            <c:strRef>
              <c:f>Sheet1!$D$1</c:f>
              <c:strCache>
                <c:ptCount val="1"/>
                <c:pt idx="0">
                  <c:v>厂商3</c:v>
                </c:pt>
              </c:strCache>
            </c:strRef>
          </c:tx>
          <c:spPr>
            <a:ln w="28575" cap="rnd">
              <a:solidFill>
                <a:srgbClr val="22D7BF"/>
              </a:solidFill>
              <a:round/>
            </a:ln>
            <a:effectLst/>
          </c:spPr>
          <c:marker>
            <c:symbol val="none"/>
          </c:marker>
          <c:cat>
            <c:strRef>
              <c:f>Sheet1!$A$2:$A$12</c:f>
              <c:strCache>
                <c:ptCount val="11"/>
                <c:pt idx="0">
                  <c:v>6.04</c:v>
                </c:pt>
                <c:pt idx="1">
                  <c:v>6.10</c:v>
                </c:pt>
                <c:pt idx="2">
                  <c:v>7.09</c:v>
                </c:pt>
                <c:pt idx="3">
                  <c:v>7.16</c:v>
                </c:pt>
                <c:pt idx="4">
                  <c:v>7.23</c:v>
                </c:pt>
                <c:pt idx="5">
                  <c:v>7.30</c:v>
                </c:pt>
                <c:pt idx="6">
                  <c:v>8.06</c:v>
                </c:pt>
                <c:pt idx="7">
                  <c:v>8.13</c:v>
                </c:pt>
                <c:pt idx="8">
                  <c:v>8.20</c:v>
                </c:pt>
                <c:pt idx="9">
                  <c:v>8.27</c:v>
                </c:pt>
                <c:pt idx="10">
                  <c:v>9.03</c:v>
                </c:pt>
              </c:strCache>
            </c:strRef>
          </c:cat>
          <c:val>
            <c:numRef>
              <c:f>Sheet1!$D$2:$D$12</c:f>
              <c:numCache>
                <c:formatCode>General</c:formatCode>
                <c:ptCount val="11"/>
                <c:pt idx="0">
                  <c:v>60</c:v>
                </c:pt>
                <c:pt idx="1">
                  <c:v>60</c:v>
                </c:pt>
                <c:pt idx="2">
                  <c:v>60</c:v>
                </c:pt>
                <c:pt idx="3">
                  <c:v>70</c:v>
                </c:pt>
                <c:pt idx="4">
                  <c:v>73</c:v>
                </c:pt>
                <c:pt idx="5">
                  <c:v>76</c:v>
                </c:pt>
                <c:pt idx="6">
                  <c:v>76</c:v>
                </c:pt>
                <c:pt idx="7">
                  <c:v>87</c:v>
                </c:pt>
                <c:pt idx="8">
                  <c:v>89</c:v>
                </c:pt>
                <c:pt idx="9">
                  <c:v>90</c:v>
                </c:pt>
                <c:pt idx="10">
                  <c:v>94</c:v>
                </c:pt>
              </c:numCache>
            </c:numRef>
          </c:val>
          <c:smooth val="0"/>
          <c:extLst>
            <c:ext xmlns:c16="http://schemas.microsoft.com/office/drawing/2014/chart" uri="{C3380CC4-5D6E-409C-BE32-E72D297353CC}">
              <c16:uniqueId val="{00000002-0887-AD40-B868-D94A3A9B13CD}"/>
            </c:ext>
          </c:extLst>
        </c:ser>
        <c:ser>
          <c:idx val="3"/>
          <c:order val="3"/>
          <c:tx>
            <c:strRef>
              <c:f>Sheet1!$E$1</c:f>
              <c:strCache>
                <c:ptCount val="1"/>
                <c:pt idx="0">
                  <c:v>厂商4</c:v>
                </c:pt>
              </c:strCache>
            </c:strRef>
          </c:tx>
          <c:spPr>
            <a:ln w="28575" cap="rnd">
              <a:solidFill>
                <a:srgbClr val="67CA5B"/>
              </a:solidFill>
              <a:round/>
            </a:ln>
            <a:effectLst/>
          </c:spPr>
          <c:marker>
            <c:symbol val="none"/>
          </c:marker>
          <c:cat>
            <c:strRef>
              <c:f>Sheet1!$A$2:$A$12</c:f>
              <c:strCache>
                <c:ptCount val="11"/>
                <c:pt idx="0">
                  <c:v>6.04</c:v>
                </c:pt>
                <c:pt idx="1">
                  <c:v>6.10</c:v>
                </c:pt>
                <c:pt idx="2">
                  <c:v>7.09</c:v>
                </c:pt>
                <c:pt idx="3">
                  <c:v>7.16</c:v>
                </c:pt>
                <c:pt idx="4">
                  <c:v>7.23</c:v>
                </c:pt>
                <c:pt idx="5">
                  <c:v>7.30</c:v>
                </c:pt>
                <c:pt idx="6">
                  <c:v>8.06</c:v>
                </c:pt>
                <c:pt idx="7">
                  <c:v>8.13</c:v>
                </c:pt>
                <c:pt idx="8">
                  <c:v>8.20</c:v>
                </c:pt>
                <c:pt idx="9">
                  <c:v>8.27</c:v>
                </c:pt>
                <c:pt idx="10">
                  <c:v>9.03</c:v>
                </c:pt>
              </c:strCache>
            </c:strRef>
          </c:cat>
          <c:val>
            <c:numRef>
              <c:f>Sheet1!$E$2:$E$12</c:f>
              <c:numCache>
                <c:formatCode>General</c:formatCode>
                <c:ptCount val="11"/>
                <c:pt idx="0">
                  <c:v>42</c:v>
                </c:pt>
                <c:pt idx="1">
                  <c:v>56</c:v>
                </c:pt>
                <c:pt idx="2">
                  <c:v>56</c:v>
                </c:pt>
                <c:pt idx="3">
                  <c:v>63</c:v>
                </c:pt>
                <c:pt idx="4">
                  <c:v>66</c:v>
                </c:pt>
                <c:pt idx="5">
                  <c:v>69</c:v>
                </c:pt>
                <c:pt idx="6">
                  <c:v>69</c:v>
                </c:pt>
                <c:pt idx="7">
                  <c:v>78</c:v>
                </c:pt>
                <c:pt idx="8">
                  <c:v>79</c:v>
                </c:pt>
                <c:pt idx="9">
                  <c:v>80</c:v>
                </c:pt>
                <c:pt idx="10">
                  <c:v>84</c:v>
                </c:pt>
              </c:numCache>
            </c:numRef>
          </c:val>
          <c:smooth val="0"/>
          <c:extLst>
            <c:ext xmlns:c16="http://schemas.microsoft.com/office/drawing/2014/chart" uri="{C3380CC4-5D6E-409C-BE32-E72D297353CC}">
              <c16:uniqueId val="{00000003-0887-AD40-B868-D94A3A9B13CD}"/>
            </c:ext>
          </c:extLst>
        </c:ser>
        <c:ser>
          <c:idx val="4"/>
          <c:order val="4"/>
          <c:tx>
            <c:strRef>
              <c:f>Sheet1!$F$1</c:f>
              <c:strCache>
                <c:ptCount val="1"/>
                <c:pt idx="0">
                  <c:v>厂商5</c:v>
                </c:pt>
              </c:strCache>
            </c:strRef>
          </c:tx>
          <c:spPr>
            <a:ln w="28575" cap="rnd">
              <a:solidFill>
                <a:srgbClr val="BCD447"/>
              </a:solidFill>
              <a:round/>
            </a:ln>
            <a:effectLst/>
          </c:spPr>
          <c:marker>
            <c:symbol val="none"/>
          </c:marker>
          <c:cat>
            <c:strRef>
              <c:f>Sheet1!$A$2:$A$12</c:f>
              <c:strCache>
                <c:ptCount val="11"/>
                <c:pt idx="0">
                  <c:v>6.04</c:v>
                </c:pt>
                <c:pt idx="1">
                  <c:v>6.10</c:v>
                </c:pt>
                <c:pt idx="2">
                  <c:v>7.09</c:v>
                </c:pt>
                <c:pt idx="3">
                  <c:v>7.16</c:v>
                </c:pt>
                <c:pt idx="4">
                  <c:v>7.23</c:v>
                </c:pt>
                <c:pt idx="5">
                  <c:v>7.30</c:v>
                </c:pt>
                <c:pt idx="6">
                  <c:v>8.06</c:v>
                </c:pt>
                <c:pt idx="7">
                  <c:v>8.13</c:v>
                </c:pt>
                <c:pt idx="8">
                  <c:v>8.20</c:v>
                </c:pt>
                <c:pt idx="9">
                  <c:v>8.27</c:v>
                </c:pt>
                <c:pt idx="10">
                  <c:v>9.03</c:v>
                </c:pt>
              </c:strCache>
            </c:strRef>
          </c:cat>
          <c:val>
            <c:numRef>
              <c:f>Sheet1!$F$2:$F$12</c:f>
              <c:numCache>
                <c:formatCode>General</c:formatCode>
                <c:ptCount val="11"/>
                <c:pt idx="0">
                  <c:v>52</c:v>
                </c:pt>
                <c:pt idx="1">
                  <c:v>56</c:v>
                </c:pt>
                <c:pt idx="2">
                  <c:v>59</c:v>
                </c:pt>
                <c:pt idx="3">
                  <c:v>69</c:v>
                </c:pt>
                <c:pt idx="4">
                  <c:v>72</c:v>
                </c:pt>
                <c:pt idx="5">
                  <c:v>76</c:v>
                </c:pt>
                <c:pt idx="6">
                  <c:v>76</c:v>
                </c:pt>
                <c:pt idx="7">
                  <c:v>87</c:v>
                </c:pt>
                <c:pt idx="8">
                  <c:v>89</c:v>
                </c:pt>
                <c:pt idx="9">
                  <c:v>91</c:v>
                </c:pt>
                <c:pt idx="10">
                  <c:v>93</c:v>
                </c:pt>
              </c:numCache>
            </c:numRef>
          </c:val>
          <c:smooth val="0"/>
          <c:extLst>
            <c:ext xmlns:c16="http://schemas.microsoft.com/office/drawing/2014/chart" uri="{C3380CC4-5D6E-409C-BE32-E72D297353CC}">
              <c16:uniqueId val="{00000004-0887-AD40-B868-D94A3A9B13CD}"/>
            </c:ext>
          </c:extLst>
        </c:ser>
        <c:ser>
          <c:idx val="5"/>
          <c:order val="5"/>
          <c:tx>
            <c:strRef>
              <c:f>Sheet1!$G$1</c:f>
              <c:strCache>
                <c:ptCount val="1"/>
                <c:pt idx="0">
                  <c:v>厂商6</c:v>
                </c:pt>
              </c:strCache>
            </c:strRef>
          </c:tx>
          <c:spPr>
            <a:ln w="28575" cap="rnd">
              <a:solidFill>
                <a:srgbClr val="EFCB59"/>
              </a:solidFill>
              <a:round/>
            </a:ln>
            <a:effectLst/>
          </c:spPr>
          <c:marker>
            <c:symbol val="none"/>
          </c:marker>
          <c:cat>
            <c:strRef>
              <c:f>Sheet1!$A$2:$A$12</c:f>
              <c:strCache>
                <c:ptCount val="11"/>
                <c:pt idx="0">
                  <c:v>6.04</c:v>
                </c:pt>
                <c:pt idx="1">
                  <c:v>6.10</c:v>
                </c:pt>
                <c:pt idx="2">
                  <c:v>7.09</c:v>
                </c:pt>
                <c:pt idx="3">
                  <c:v>7.16</c:v>
                </c:pt>
                <c:pt idx="4">
                  <c:v>7.23</c:v>
                </c:pt>
                <c:pt idx="5">
                  <c:v>7.30</c:v>
                </c:pt>
                <c:pt idx="6">
                  <c:v>8.06</c:v>
                </c:pt>
                <c:pt idx="7">
                  <c:v>8.13</c:v>
                </c:pt>
                <c:pt idx="8">
                  <c:v>8.20</c:v>
                </c:pt>
                <c:pt idx="9">
                  <c:v>8.27</c:v>
                </c:pt>
                <c:pt idx="10">
                  <c:v>9.03</c:v>
                </c:pt>
              </c:strCache>
            </c:strRef>
          </c:cat>
          <c:val>
            <c:numRef>
              <c:f>Sheet1!$G$2:$G$12</c:f>
              <c:numCache>
                <c:formatCode>General</c:formatCode>
                <c:ptCount val="11"/>
                <c:pt idx="0">
                  <c:v>29</c:v>
                </c:pt>
                <c:pt idx="1">
                  <c:v>54</c:v>
                </c:pt>
                <c:pt idx="2">
                  <c:v>54</c:v>
                </c:pt>
                <c:pt idx="3">
                  <c:v>60</c:v>
                </c:pt>
                <c:pt idx="4">
                  <c:v>68</c:v>
                </c:pt>
                <c:pt idx="5">
                  <c:v>73</c:v>
                </c:pt>
                <c:pt idx="6">
                  <c:v>76</c:v>
                </c:pt>
                <c:pt idx="7">
                  <c:v>81</c:v>
                </c:pt>
                <c:pt idx="8">
                  <c:v>83</c:v>
                </c:pt>
                <c:pt idx="9">
                  <c:v>86</c:v>
                </c:pt>
                <c:pt idx="10">
                  <c:v>86</c:v>
                </c:pt>
              </c:numCache>
            </c:numRef>
          </c:val>
          <c:smooth val="0"/>
          <c:extLst>
            <c:ext xmlns:c16="http://schemas.microsoft.com/office/drawing/2014/chart" uri="{C3380CC4-5D6E-409C-BE32-E72D297353CC}">
              <c16:uniqueId val="{00000005-0887-AD40-B868-D94A3A9B13CD}"/>
            </c:ext>
          </c:extLst>
        </c:ser>
        <c:ser>
          <c:idx val="6"/>
          <c:order val="6"/>
          <c:tx>
            <c:strRef>
              <c:f>Sheet1!$H$1</c:f>
              <c:strCache>
                <c:ptCount val="1"/>
                <c:pt idx="0">
                  <c:v>开发进度</c:v>
                </c:pt>
              </c:strCache>
            </c:strRef>
          </c:tx>
          <c:spPr>
            <a:ln w="28575" cap="rnd">
              <a:solidFill>
                <a:srgbClr val="F3A145"/>
              </a:solidFill>
              <a:round/>
            </a:ln>
            <a:effectLst/>
          </c:spPr>
          <c:marker>
            <c:symbol val="none"/>
          </c:marker>
          <c:cat>
            <c:strRef>
              <c:f>Sheet1!$A$2:$A$12</c:f>
              <c:strCache>
                <c:ptCount val="11"/>
                <c:pt idx="0">
                  <c:v>6.04</c:v>
                </c:pt>
                <c:pt idx="1">
                  <c:v>6.10</c:v>
                </c:pt>
                <c:pt idx="2">
                  <c:v>7.09</c:v>
                </c:pt>
                <c:pt idx="3">
                  <c:v>7.16</c:v>
                </c:pt>
                <c:pt idx="4">
                  <c:v>7.23</c:v>
                </c:pt>
                <c:pt idx="5">
                  <c:v>7.30</c:v>
                </c:pt>
                <c:pt idx="6">
                  <c:v>8.06</c:v>
                </c:pt>
                <c:pt idx="7">
                  <c:v>8.13</c:v>
                </c:pt>
                <c:pt idx="8">
                  <c:v>8.20</c:v>
                </c:pt>
                <c:pt idx="9">
                  <c:v>8.27</c:v>
                </c:pt>
                <c:pt idx="10">
                  <c:v>9.03</c:v>
                </c:pt>
              </c:strCache>
            </c:strRef>
          </c:cat>
          <c:val>
            <c:numRef>
              <c:f>Sheet1!$H$2:$H$12</c:f>
              <c:numCache>
                <c:formatCode>General</c:formatCode>
                <c:ptCount val="11"/>
                <c:pt idx="0">
                  <c:v>66</c:v>
                </c:pt>
                <c:pt idx="1">
                  <c:v>66</c:v>
                </c:pt>
                <c:pt idx="2">
                  <c:v>66</c:v>
                </c:pt>
                <c:pt idx="3">
                  <c:v>70</c:v>
                </c:pt>
                <c:pt idx="4">
                  <c:v>73</c:v>
                </c:pt>
                <c:pt idx="5">
                  <c:v>76</c:v>
                </c:pt>
                <c:pt idx="6">
                  <c:v>76</c:v>
                </c:pt>
                <c:pt idx="7">
                  <c:v>87</c:v>
                </c:pt>
                <c:pt idx="8">
                  <c:v>90</c:v>
                </c:pt>
                <c:pt idx="9">
                  <c:v>93</c:v>
                </c:pt>
                <c:pt idx="10">
                  <c:v>98</c:v>
                </c:pt>
              </c:numCache>
            </c:numRef>
          </c:val>
          <c:smooth val="0"/>
          <c:extLst>
            <c:ext xmlns:c16="http://schemas.microsoft.com/office/drawing/2014/chart" uri="{C3380CC4-5D6E-409C-BE32-E72D297353CC}">
              <c16:uniqueId val="{00000006-0887-AD40-B868-D94A3A9B13CD}"/>
            </c:ext>
          </c:extLst>
        </c:ser>
        <c:dLbls>
          <c:showLegendKey val="0"/>
          <c:showVal val="0"/>
          <c:showCatName val="0"/>
          <c:showSerName val="0"/>
          <c:showPercent val="0"/>
          <c:showBubbleSize val="0"/>
        </c:dLbls>
        <c:smooth val="0"/>
        <c:axId val="1639450752"/>
        <c:axId val="1639452464"/>
      </c:lineChart>
      <c:catAx>
        <c:axId val="163945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39452464"/>
        <c:crosses val="autoZero"/>
        <c:auto val="1"/>
        <c:lblAlgn val="ctr"/>
        <c:lblOffset val="100"/>
        <c:noMultiLvlLbl val="0"/>
      </c:catAx>
      <c:valAx>
        <c:axId val="1639452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39450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厂商算子加速比</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GPU厂商1</c:v>
                </c:pt>
              </c:strCache>
            </c:strRef>
          </c:tx>
          <c:spPr>
            <a:ln w="28575" cap="rnd">
              <a:solidFill>
                <a:schemeClr val="accent1"/>
              </a:solidFill>
              <a:round/>
            </a:ln>
            <a:effectLst/>
          </c:spPr>
          <c:marker>
            <c:symbol val="none"/>
          </c:marker>
          <c:cat>
            <c:numRef>
              <c:f>Sheet1!$A$2:$A$11</c:f>
              <c:numCache>
                <c:formatCode>General</c:formatCode>
                <c:ptCount val="10"/>
                <c:pt idx="0">
                  <c:v>6.12</c:v>
                </c:pt>
                <c:pt idx="1">
                  <c:v>7.09</c:v>
                </c:pt>
                <c:pt idx="2">
                  <c:v>7.16</c:v>
                </c:pt>
                <c:pt idx="3">
                  <c:v>7.23</c:v>
                </c:pt>
                <c:pt idx="4">
                  <c:v>7.3</c:v>
                </c:pt>
                <c:pt idx="5">
                  <c:v>8.06</c:v>
                </c:pt>
                <c:pt idx="6">
                  <c:v>8.1300000000000008</c:v>
                </c:pt>
                <c:pt idx="7">
                  <c:v>8.1999999999999993</c:v>
                </c:pt>
                <c:pt idx="8">
                  <c:v>8.27</c:v>
                </c:pt>
                <c:pt idx="9">
                  <c:v>9.0299999999999994</c:v>
                </c:pt>
              </c:numCache>
            </c:numRef>
          </c:cat>
          <c:val>
            <c:numRef>
              <c:f>Sheet1!$B$2:$B$11</c:f>
              <c:numCache>
                <c:formatCode>General</c:formatCode>
                <c:ptCount val="10"/>
                <c:pt idx="0">
                  <c:v>1.88</c:v>
                </c:pt>
                <c:pt idx="1">
                  <c:v>1.88</c:v>
                </c:pt>
                <c:pt idx="2">
                  <c:v>1.91</c:v>
                </c:pt>
                <c:pt idx="3">
                  <c:v>2.17</c:v>
                </c:pt>
                <c:pt idx="4">
                  <c:v>2.08</c:v>
                </c:pt>
                <c:pt idx="5">
                  <c:v>2.08</c:v>
                </c:pt>
                <c:pt idx="6">
                  <c:v>1.98</c:v>
                </c:pt>
                <c:pt idx="7">
                  <c:v>1.93</c:v>
                </c:pt>
                <c:pt idx="8">
                  <c:v>1.92</c:v>
                </c:pt>
                <c:pt idx="9">
                  <c:v>1.27</c:v>
                </c:pt>
              </c:numCache>
            </c:numRef>
          </c:val>
          <c:smooth val="0"/>
          <c:extLst>
            <c:ext xmlns:c16="http://schemas.microsoft.com/office/drawing/2014/chart" uri="{C3380CC4-5D6E-409C-BE32-E72D297353CC}">
              <c16:uniqueId val="{00000000-3E48-0149-AA34-A67E1B056685}"/>
            </c:ext>
          </c:extLst>
        </c:ser>
        <c:ser>
          <c:idx val="1"/>
          <c:order val="1"/>
          <c:tx>
            <c:strRef>
              <c:f>Sheet1!$C$1</c:f>
              <c:strCache>
                <c:ptCount val="1"/>
                <c:pt idx="0">
                  <c:v>GPU厂商2</c:v>
                </c:pt>
              </c:strCache>
            </c:strRef>
          </c:tx>
          <c:spPr>
            <a:ln w="28575" cap="rnd">
              <a:solidFill>
                <a:schemeClr val="accent2"/>
              </a:solidFill>
              <a:round/>
            </a:ln>
            <a:effectLst/>
          </c:spPr>
          <c:marker>
            <c:symbol val="none"/>
          </c:marker>
          <c:cat>
            <c:numRef>
              <c:f>Sheet1!$A$2:$A$11</c:f>
              <c:numCache>
                <c:formatCode>General</c:formatCode>
                <c:ptCount val="10"/>
                <c:pt idx="0">
                  <c:v>6.12</c:v>
                </c:pt>
                <c:pt idx="1">
                  <c:v>7.09</c:v>
                </c:pt>
                <c:pt idx="2">
                  <c:v>7.16</c:v>
                </c:pt>
                <c:pt idx="3">
                  <c:v>7.23</c:v>
                </c:pt>
                <c:pt idx="4">
                  <c:v>7.3</c:v>
                </c:pt>
                <c:pt idx="5">
                  <c:v>8.06</c:v>
                </c:pt>
                <c:pt idx="6">
                  <c:v>8.1300000000000008</c:v>
                </c:pt>
                <c:pt idx="7">
                  <c:v>8.1999999999999993</c:v>
                </c:pt>
                <c:pt idx="8">
                  <c:v>8.27</c:v>
                </c:pt>
                <c:pt idx="9">
                  <c:v>9.0299999999999994</c:v>
                </c:pt>
              </c:numCache>
            </c:numRef>
          </c:cat>
          <c:val>
            <c:numRef>
              <c:f>Sheet1!$C$2:$C$11</c:f>
              <c:numCache>
                <c:formatCode>General</c:formatCode>
                <c:ptCount val="10"/>
                <c:pt idx="0">
                  <c:v>1.17</c:v>
                </c:pt>
                <c:pt idx="1">
                  <c:v>1.1200000000000001</c:v>
                </c:pt>
                <c:pt idx="2">
                  <c:v>1.08</c:v>
                </c:pt>
                <c:pt idx="3">
                  <c:v>1.29</c:v>
                </c:pt>
                <c:pt idx="4">
                  <c:v>1.29</c:v>
                </c:pt>
                <c:pt idx="5">
                  <c:v>1.3</c:v>
                </c:pt>
                <c:pt idx="6">
                  <c:v>1.43</c:v>
                </c:pt>
                <c:pt idx="7">
                  <c:v>1.42</c:v>
                </c:pt>
                <c:pt idx="8">
                  <c:v>1.45</c:v>
                </c:pt>
                <c:pt idx="9">
                  <c:v>1.39</c:v>
                </c:pt>
              </c:numCache>
            </c:numRef>
          </c:val>
          <c:smooth val="0"/>
          <c:extLst>
            <c:ext xmlns:c16="http://schemas.microsoft.com/office/drawing/2014/chart" uri="{C3380CC4-5D6E-409C-BE32-E72D297353CC}">
              <c16:uniqueId val="{00000001-3E48-0149-AA34-A67E1B056685}"/>
            </c:ext>
          </c:extLst>
        </c:ser>
        <c:ser>
          <c:idx val="2"/>
          <c:order val="2"/>
          <c:tx>
            <c:strRef>
              <c:f>Sheet1!$D$1</c:f>
              <c:strCache>
                <c:ptCount val="1"/>
                <c:pt idx="0">
                  <c:v>GPU厂商3</c:v>
                </c:pt>
              </c:strCache>
            </c:strRef>
          </c:tx>
          <c:spPr>
            <a:ln w="28575" cap="rnd">
              <a:solidFill>
                <a:schemeClr val="accent3"/>
              </a:solidFill>
              <a:round/>
            </a:ln>
            <a:effectLst/>
          </c:spPr>
          <c:marker>
            <c:symbol val="none"/>
          </c:marker>
          <c:cat>
            <c:numRef>
              <c:f>Sheet1!$A$2:$A$11</c:f>
              <c:numCache>
                <c:formatCode>General</c:formatCode>
                <c:ptCount val="10"/>
                <c:pt idx="0">
                  <c:v>6.12</c:v>
                </c:pt>
                <c:pt idx="1">
                  <c:v>7.09</c:v>
                </c:pt>
                <c:pt idx="2">
                  <c:v>7.16</c:v>
                </c:pt>
                <c:pt idx="3">
                  <c:v>7.23</c:v>
                </c:pt>
                <c:pt idx="4">
                  <c:v>7.3</c:v>
                </c:pt>
                <c:pt idx="5">
                  <c:v>8.06</c:v>
                </c:pt>
                <c:pt idx="6">
                  <c:v>8.1300000000000008</c:v>
                </c:pt>
                <c:pt idx="7">
                  <c:v>8.1999999999999993</c:v>
                </c:pt>
                <c:pt idx="8">
                  <c:v>8.27</c:v>
                </c:pt>
                <c:pt idx="9">
                  <c:v>9.0299999999999994</c:v>
                </c:pt>
              </c:numCache>
            </c:numRef>
          </c:cat>
          <c:val>
            <c:numRef>
              <c:f>Sheet1!$D$2:$D$11</c:f>
              <c:numCache>
                <c:formatCode>General</c:formatCode>
                <c:ptCount val="10"/>
                <c:pt idx="0">
                  <c:v>1.75</c:v>
                </c:pt>
                <c:pt idx="1">
                  <c:v>1.75</c:v>
                </c:pt>
                <c:pt idx="2">
                  <c:v>2.2400000000000002</c:v>
                </c:pt>
                <c:pt idx="3">
                  <c:v>2.31</c:v>
                </c:pt>
                <c:pt idx="4">
                  <c:v>2.25</c:v>
                </c:pt>
                <c:pt idx="5">
                  <c:v>2.33</c:v>
                </c:pt>
                <c:pt idx="6">
                  <c:v>2.12</c:v>
                </c:pt>
                <c:pt idx="7">
                  <c:v>2.09</c:v>
                </c:pt>
                <c:pt idx="8">
                  <c:v>2.0499999999999998</c:v>
                </c:pt>
                <c:pt idx="9">
                  <c:v>2.0099999999999998</c:v>
                </c:pt>
              </c:numCache>
            </c:numRef>
          </c:val>
          <c:smooth val="0"/>
          <c:extLst>
            <c:ext xmlns:c16="http://schemas.microsoft.com/office/drawing/2014/chart" uri="{C3380CC4-5D6E-409C-BE32-E72D297353CC}">
              <c16:uniqueId val="{00000002-3E48-0149-AA34-A67E1B056685}"/>
            </c:ext>
          </c:extLst>
        </c:ser>
        <c:ser>
          <c:idx val="3"/>
          <c:order val="3"/>
          <c:tx>
            <c:strRef>
              <c:f>Sheet1!$E$1</c:f>
              <c:strCache>
                <c:ptCount val="1"/>
                <c:pt idx="0">
                  <c:v>GPU厂商4</c:v>
                </c:pt>
              </c:strCache>
            </c:strRef>
          </c:tx>
          <c:spPr>
            <a:ln w="28575" cap="rnd">
              <a:solidFill>
                <a:schemeClr val="accent4"/>
              </a:solidFill>
              <a:round/>
            </a:ln>
            <a:effectLst/>
          </c:spPr>
          <c:marker>
            <c:symbol val="none"/>
          </c:marker>
          <c:cat>
            <c:numRef>
              <c:f>Sheet1!$A$2:$A$11</c:f>
              <c:numCache>
                <c:formatCode>General</c:formatCode>
                <c:ptCount val="10"/>
                <c:pt idx="0">
                  <c:v>6.12</c:v>
                </c:pt>
                <c:pt idx="1">
                  <c:v>7.09</c:v>
                </c:pt>
                <c:pt idx="2">
                  <c:v>7.16</c:v>
                </c:pt>
                <c:pt idx="3">
                  <c:v>7.23</c:v>
                </c:pt>
                <c:pt idx="4">
                  <c:v>7.3</c:v>
                </c:pt>
                <c:pt idx="5">
                  <c:v>8.06</c:v>
                </c:pt>
                <c:pt idx="6">
                  <c:v>8.1300000000000008</c:v>
                </c:pt>
                <c:pt idx="7">
                  <c:v>8.1999999999999993</c:v>
                </c:pt>
                <c:pt idx="8">
                  <c:v>8.27</c:v>
                </c:pt>
                <c:pt idx="9">
                  <c:v>9.0299999999999994</c:v>
                </c:pt>
              </c:numCache>
            </c:numRef>
          </c:cat>
          <c:val>
            <c:numRef>
              <c:f>Sheet1!$E$2:$E$11</c:f>
              <c:numCache>
                <c:formatCode>General</c:formatCode>
                <c:ptCount val="10"/>
                <c:pt idx="0">
                  <c:v>1.44</c:v>
                </c:pt>
                <c:pt idx="1">
                  <c:v>1.44</c:v>
                </c:pt>
                <c:pt idx="2">
                  <c:v>1.6</c:v>
                </c:pt>
                <c:pt idx="3">
                  <c:v>1.21</c:v>
                </c:pt>
                <c:pt idx="4">
                  <c:v>1.24</c:v>
                </c:pt>
                <c:pt idx="5">
                  <c:v>2.2400000000000002</c:v>
                </c:pt>
                <c:pt idx="6">
                  <c:v>2.06</c:v>
                </c:pt>
                <c:pt idx="7">
                  <c:v>2.0299999999999998</c:v>
                </c:pt>
                <c:pt idx="8">
                  <c:v>2.06</c:v>
                </c:pt>
                <c:pt idx="9">
                  <c:v>2.06</c:v>
                </c:pt>
              </c:numCache>
            </c:numRef>
          </c:val>
          <c:smooth val="0"/>
          <c:extLst>
            <c:ext xmlns:c16="http://schemas.microsoft.com/office/drawing/2014/chart" uri="{C3380CC4-5D6E-409C-BE32-E72D297353CC}">
              <c16:uniqueId val="{00000003-3E48-0149-AA34-A67E1B056685}"/>
            </c:ext>
          </c:extLst>
        </c:ser>
        <c:ser>
          <c:idx val="4"/>
          <c:order val="4"/>
          <c:tx>
            <c:strRef>
              <c:f>Sheet1!$F$1</c:f>
              <c:strCache>
                <c:ptCount val="1"/>
                <c:pt idx="0">
                  <c:v>DSA厂商1</c:v>
                </c:pt>
              </c:strCache>
            </c:strRef>
          </c:tx>
          <c:spPr>
            <a:ln w="28575" cap="rnd">
              <a:solidFill>
                <a:schemeClr val="accent5"/>
              </a:solidFill>
              <a:round/>
            </a:ln>
            <a:effectLst/>
          </c:spPr>
          <c:marker>
            <c:symbol val="none"/>
          </c:marker>
          <c:cat>
            <c:numRef>
              <c:f>Sheet1!$A$2:$A$11</c:f>
              <c:numCache>
                <c:formatCode>General</c:formatCode>
                <c:ptCount val="10"/>
                <c:pt idx="0">
                  <c:v>6.12</c:v>
                </c:pt>
                <c:pt idx="1">
                  <c:v>7.09</c:v>
                </c:pt>
                <c:pt idx="2">
                  <c:v>7.16</c:v>
                </c:pt>
                <c:pt idx="3">
                  <c:v>7.23</c:v>
                </c:pt>
                <c:pt idx="4">
                  <c:v>7.3</c:v>
                </c:pt>
                <c:pt idx="5">
                  <c:v>8.06</c:v>
                </c:pt>
                <c:pt idx="6">
                  <c:v>8.1300000000000008</c:v>
                </c:pt>
                <c:pt idx="7">
                  <c:v>8.1999999999999993</c:v>
                </c:pt>
                <c:pt idx="8">
                  <c:v>8.27</c:v>
                </c:pt>
                <c:pt idx="9">
                  <c:v>9.0299999999999994</c:v>
                </c:pt>
              </c:numCache>
            </c:numRef>
          </c:cat>
          <c:val>
            <c:numRef>
              <c:f>Sheet1!$F$2:$F$11</c:f>
              <c:numCache>
                <c:formatCode>General</c:formatCode>
                <c:ptCount val="10"/>
                <c:pt idx="0">
                  <c:v>0.16</c:v>
                </c:pt>
                <c:pt idx="1">
                  <c:v>0.19</c:v>
                </c:pt>
                <c:pt idx="2">
                  <c:v>0.89</c:v>
                </c:pt>
                <c:pt idx="3">
                  <c:v>1.34</c:v>
                </c:pt>
                <c:pt idx="4">
                  <c:v>1.32</c:v>
                </c:pt>
                <c:pt idx="5">
                  <c:v>1.4</c:v>
                </c:pt>
                <c:pt idx="6">
                  <c:v>1.33</c:v>
                </c:pt>
                <c:pt idx="7">
                  <c:v>1.92</c:v>
                </c:pt>
                <c:pt idx="8">
                  <c:v>1.5</c:v>
                </c:pt>
                <c:pt idx="9">
                  <c:v>1.37</c:v>
                </c:pt>
              </c:numCache>
            </c:numRef>
          </c:val>
          <c:smooth val="0"/>
          <c:extLst>
            <c:ext xmlns:c16="http://schemas.microsoft.com/office/drawing/2014/chart" uri="{C3380CC4-5D6E-409C-BE32-E72D297353CC}">
              <c16:uniqueId val="{00000004-3E48-0149-AA34-A67E1B056685}"/>
            </c:ext>
          </c:extLst>
        </c:ser>
        <c:ser>
          <c:idx val="5"/>
          <c:order val="5"/>
          <c:tx>
            <c:strRef>
              <c:f>Sheet1!$G$1</c:f>
              <c:strCache>
                <c:ptCount val="1"/>
                <c:pt idx="0">
                  <c:v>DSA厂商2</c:v>
                </c:pt>
              </c:strCache>
            </c:strRef>
          </c:tx>
          <c:spPr>
            <a:ln w="28575" cap="rnd">
              <a:solidFill>
                <a:schemeClr val="accent6"/>
              </a:solidFill>
              <a:round/>
            </a:ln>
            <a:effectLst/>
          </c:spPr>
          <c:marker>
            <c:symbol val="none"/>
          </c:marker>
          <c:cat>
            <c:numRef>
              <c:f>Sheet1!$A$2:$A$11</c:f>
              <c:numCache>
                <c:formatCode>General</c:formatCode>
                <c:ptCount val="10"/>
                <c:pt idx="0">
                  <c:v>6.12</c:v>
                </c:pt>
                <c:pt idx="1">
                  <c:v>7.09</c:v>
                </c:pt>
                <c:pt idx="2">
                  <c:v>7.16</c:v>
                </c:pt>
                <c:pt idx="3">
                  <c:v>7.23</c:v>
                </c:pt>
                <c:pt idx="4">
                  <c:v>7.3</c:v>
                </c:pt>
                <c:pt idx="5">
                  <c:v>8.06</c:v>
                </c:pt>
                <c:pt idx="6">
                  <c:v>8.1300000000000008</c:v>
                </c:pt>
                <c:pt idx="7">
                  <c:v>8.1999999999999993</c:v>
                </c:pt>
                <c:pt idx="8">
                  <c:v>8.27</c:v>
                </c:pt>
                <c:pt idx="9">
                  <c:v>9.0299999999999994</c:v>
                </c:pt>
              </c:numCache>
            </c:numRef>
          </c:cat>
          <c:val>
            <c:numRef>
              <c:f>Sheet1!$G$2:$G$11</c:f>
              <c:numCache>
                <c:formatCode>General</c:formatCode>
                <c:ptCount val="10"/>
                <c:pt idx="0">
                  <c:v>0.68</c:v>
                </c:pt>
                <c:pt idx="1">
                  <c:v>0.67</c:v>
                </c:pt>
                <c:pt idx="2">
                  <c:v>0.7</c:v>
                </c:pt>
                <c:pt idx="3">
                  <c:v>0.71</c:v>
                </c:pt>
                <c:pt idx="4">
                  <c:v>0.71</c:v>
                </c:pt>
                <c:pt idx="5">
                  <c:v>0.72</c:v>
                </c:pt>
                <c:pt idx="6">
                  <c:v>0.64</c:v>
                </c:pt>
                <c:pt idx="7">
                  <c:v>0.61</c:v>
                </c:pt>
                <c:pt idx="8">
                  <c:v>0.61</c:v>
                </c:pt>
                <c:pt idx="9">
                  <c:v>0.61</c:v>
                </c:pt>
              </c:numCache>
            </c:numRef>
          </c:val>
          <c:smooth val="0"/>
          <c:extLst>
            <c:ext xmlns:c16="http://schemas.microsoft.com/office/drawing/2014/chart" uri="{C3380CC4-5D6E-409C-BE32-E72D297353CC}">
              <c16:uniqueId val="{00000005-3E48-0149-AA34-A67E1B056685}"/>
            </c:ext>
          </c:extLst>
        </c:ser>
        <c:ser>
          <c:idx val="6"/>
          <c:order val="6"/>
          <c:tx>
            <c:strRef>
              <c:f>Sheet1!$H$1</c:f>
              <c:strCache>
                <c:ptCount val="1"/>
                <c:pt idx="0">
                  <c:v>开发平台</c:v>
                </c:pt>
              </c:strCache>
            </c:strRef>
          </c:tx>
          <c:spPr>
            <a:ln w="28575" cap="rnd">
              <a:solidFill>
                <a:schemeClr val="accent1">
                  <a:lumMod val="60000"/>
                </a:schemeClr>
              </a:solidFill>
              <a:round/>
            </a:ln>
            <a:effectLst/>
          </c:spPr>
          <c:marker>
            <c:symbol val="none"/>
          </c:marker>
          <c:cat>
            <c:numRef>
              <c:f>Sheet1!$A$2:$A$11</c:f>
              <c:numCache>
                <c:formatCode>General</c:formatCode>
                <c:ptCount val="10"/>
                <c:pt idx="0">
                  <c:v>6.12</c:v>
                </c:pt>
                <c:pt idx="1">
                  <c:v>7.09</c:v>
                </c:pt>
                <c:pt idx="2">
                  <c:v>7.16</c:v>
                </c:pt>
                <c:pt idx="3">
                  <c:v>7.23</c:v>
                </c:pt>
                <c:pt idx="4">
                  <c:v>7.3</c:v>
                </c:pt>
                <c:pt idx="5">
                  <c:v>8.06</c:v>
                </c:pt>
                <c:pt idx="6">
                  <c:v>8.1300000000000008</c:v>
                </c:pt>
                <c:pt idx="7">
                  <c:v>8.1999999999999993</c:v>
                </c:pt>
                <c:pt idx="8">
                  <c:v>8.27</c:v>
                </c:pt>
                <c:pt idx="9">
                  <c:v>9.0299999999999994</c:v>
                </c:pt>
              </c:numCache>
            </c:numRef>
          </c:cat>
          <c:val>
            <c:numRef>
              <c:f>Sheet1!$H$2:$H$11</c:f>
              <c:numCache>
                <c:formatCode>General</c:formatCode>
                <c:ptCount val="10"/>
                <c:pt idx="0">
                  <c:v>1.1299999999999999</c:v>
                </c:pt>
                <c:pt idx="1">
                  <c:v>1.1299999999999999</c:v>
                </c:pt>
                <c:pt idx="2">
                  <c:v>1.23</c:v>
                </c:pt>
                <c:pt idx="3">
                  <c:v>1.32</c:v>
                </c:pt>
                <c:pt idx="4">
                  <c:v>1.34</c:v>
                </c:pt>
                <c:pt idx="5">
                  <c:v>1.35</c:v>
                </c:pt>
                <c:pt idx="6">
                  <c:v>1.31</c:v>
                </c:pt>
                <c:pt idx="7">
                  <c:v>1.31</c:v>
                </c:pt>
                <c:pt idx="8">
                  <c:v>1.3</c:v>
                </c:pt>
                <c:pt idx="9">
                  <c:v>1.27</c:v>
                </c:pt>
              </c:numCache>
            </c:numRef>
          </c:val>
          <c:smooth val="0"/>
          <c:extLst>
            <c:ext xmlns:c16="http://schemas.microsoft.com/office/drawing/2014/chart" uri="{C3380CC4-5D6E-409C-BE32-E72D297353CC}">
              <c16:uniqueId val="{00000006-3E48-0149-AA34-A67E1B056685}"/>
            </c:ext>
          </c:extLst>
        </c:ser>
        <c:dLbls>
          <c:showLegendKey val="0"/>
          <c:showVal val="0"/>
          <c:showCatName val="0"/>
          <c:showSerName val="0"/>
          <c:showPercent val="0"/>
          <c:showBubbleSize val="0"/>
        </c:dLbls>
        <c:smooth val="0"/>
        <c:axId val="412206895"/>
        <c:axId val="412208623"/>
      </c:lineChart>
      <c:catAx>
        <c:axId val="412206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12208623"/>
        <c:crosses val="autoZero"/>
        <c:auto val="1"/>
        <c:lblAlgn val="ctr"/>
        <c:lblOffset val="100"/>
        <c:noMultiLvlLbl val="0"/>
      </c:catAx>
      <c:valAx>
        <c:axId val="4122086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12206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36851C6F-5D92-4B5B-A43F-06171795DC9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10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5125"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DA7B81-E81A-482B-8935-8635F6DB025C}" type="slidenum">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t>‹#›</a:t>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
        <p:nvSpPr>
          <p:cNvPr id="5" name="日期占位符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3A05F16-8E2F-274A-861C-435AE2937111}" type="datetime1">
              <a:rPr kumimoji="1" lang="zh-CN" altLang="en-US" sz="1200" b="0" i="0" u="none" strike="noStrike" kern="1200" cap="none" spc="0" normalizeH="0" baseline="0" noProof="0" smtClean="0">
                <a:ln>
                  <a:noFill/>
                </a:ln>
                <a:solidFill>
                  <a:prstClr val="black"/>
                </a:solidFill>
                <a:effectLst/>
                <a:uLnTx/>
                <a:uFillTx/>
                <a:ea typeface="FZFangSong-Z02S" panose="02000000000000000000" pitchFamily="2" charset="-122"/>
                <a:cs typeface="+mn-cs"/>
              </a:rPr>
              <a:t>2024/9/6</a:t>
            </a:fld>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
        <p:nvSpPr>
          <p:cNvPr id="6" name="页脚占位符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
        <p:nvSpPr>
          <p:cNvPr id="7" name="灯片编号占位符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AF0EED-9229-9448-9314-2D1876BE30B4}" type="slidenum">
              <a:rPr kumimoji="1" lang="zh-CN" altLang="en-US" sz="1200" b="0" i="0" u="none" strike="noStrike" kern="1200" cap="none" spc="0" normalizeH="0" baseline="0" noProof="0" smtClean="0">
                <a:ln>
                  <a:noFill/>
                </a:ln>
                <a:solidFill>
                  <a:prstClr val="black"/>
                </a:solidFill>
                <a:effectLst/>
                <a:uLnTx/>
                <a:uFillTx/>
                <a:ea typeface="FZFangSong-Z02S" panose="02000000000000000000" pitchFamily="2" charset="-122"/>
                <a:cs typeface="+mn-cs"/>
              </a:rPr>
              <a:t>1</a:t>
            </a:fld>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819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87364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5056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85251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22868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张量切片</a:t>
            </a:r>
            <a:r>
              <a:rPr lang="zh-CN" altLang="en-US" sz="1200" b="0" i="0" u="none" strike="noStrike" dirty="0">
                <a:solidFill>
                  <a:srgbClr val="000000"/>
                </a:solidFill>
                <a:latin typeface="Calibri"/>
              </a:rPr>
              <a:t>、</a:t>
            </a:r>
            <a:r>
              <a:rPr lang="en-US" altLang="zh-CN" sz="1200" b="0" i="0" u="none" strike="noStrike" dirty="0">
                <a:solidFill>
                  <a:srgbClr val="000000"/>
                </a:solidFill>
                <a:latin typeface="Calibri"/>
              </a:rPr>
              <a:t>scatter/gather</a:t>
            </a:r>
            <a:r>
              <a:rPr lang="zh-CN" altLang="en-US" sz="1200" b="0" i="0" u="none" strike="noStrike" dirty="0">
                <a:solidFill>
                  <a:srgbClr val="000000"/>
                </a:solidFill>
                <a:latin typeface="Calibri"/>
              </a:rPr>
              <a:t>原语不支持</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8600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张量切片</a:t>
            </a:r>
            <a:r>
              <a:rPr lang="zh-CN" altLang="en-US" sz="1200" b="0" i="0" u="none" strike="noStrike" dirty="0">
                <a:solidFill>
                  <a:srgbClr val="000000"/>
                </a:solidFill>
                <a:latin typeface="Calibri"/>
              </a:rPr>
              <a:t>、</a:t>
            </a:r>
            <a:r>
              <a:rPr lang="en-US" altLang="zh-CN" sz="1200" b="0" i="0" u="none" strike="noStrike" dirty="0">
                <a:solidFill>
                  <a:srgbClr val="000000"/>
                </a:solidFill>
                <a:latin typeface="Calibri"/>
              </a:rPr>
              <a:t>scatter/gather</a:t>
            </a:r>
            <a:r>
              <a:rPr lang="zh-CN" altLang="en-US" sz="1200" b="0" i="0" u="none" strike="noStrike" dirty="0">
                <a:solidFill>
                  <a:srgbClr val="000000"/>
                </a:solidFill>
                <a:latin typeface="Calibri"/>
              </a:rPr>
              <a:t>原语不支持</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88941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a:solidFill>
                  <a:srgbClr val="000000"/>
                </a:solidFill>
                <a:latin typeface="Calibri"/>
              </a:rPr>
              <a:t>多数加速比94%以上</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4067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59835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6236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57730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
        <p:nvSpPr>
          <p:cNvPr id="5" name="日期占位符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3A05F16-8E2F-274A-861C-435AE2937111}" type="datetime1">
              <a:rPr kumimoji="1" lang="zh-CN" altLang="en-US" sz="1200" b="0" i="0" u="none" strike="noStrike" kern="1200" cap="none" spc="0" normalizeH="0" baseline="0" noProof="0" smtClean="0">
                <a:ln>
                  <a:noFill/>
                </a:ln>
                <a:solidFill>
                  <a:prstClr val="black"/>
                </a:solidFill>
                <a:effectLst/>
                <a:uLnTx/>
                <a:uFillTx/>
                <a:ea typeface="FZFangSong-Z02S" panose="02000000000000000000" pitchFamily="2" charset="-122"/>
                <a:cs typeface="+mn-cs"/>
              </a:rPr>
              <a:t>2024/9/6</a:t>
            </a:fld>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
        <p:nvSpPr>
          <p:cNvPr id="6" name="页脚占位符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
        <p:nvSpPr>
          <p:cNvPr id="7" name="灯片编号占位符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AF0EED-9229-9448-9314-2D1876BE30B4}" type="slidenum">
              <a:rPr kumimoji="1" lang="zh-CN" altLang="en-US" sz="1200" b="0" i="0" u="none" strike="noStrike" kern="1200" cap="none" spc="0" normalizeH="0" baseline="0" noProof="0" smtClean="0">
                <a:ln>
                  <a:noFill/>
                </a:ln>
                <a:solidFill>
                  <a:prstClr val="black"/>
                </a:solidFill>
                <a:effectLst/>
                <a:uLnTx/>
                <a:uFillTx/>
                <a:ea typeface="FZFangSong-Z02S" panose="02000000000000000000" pitchFamily="2" charset="-122"/>
                <a:cs typeface="+mn-cs"/>
              </a:rPr>
              <a:t>25</a:t>
            </a:fld>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Tree>
    <p:extLst>
      <p:ext uri="{BB962C8B-B14F-4D97-AF65-F5344CB8AC3E}">
        <p14:creationId xmlns:p14="http://schemas.microsoft.com/office/powerpoint/2010/main" val="3884186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3405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1451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58235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3866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06380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885240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dirty="0" err="1">
                <a:solidFill>
                  <a:srgbClr val="000000"/>
                </a:solidFill>
                <a:latin typeface="Calibri"/>
              </a:rPr>
              <a:t>单击此处添加文本</a:t>
            </a:r>
            <a:endParaRPr lang="en-US" sz="1200" b="0" i="0" u="none" strike="noStrike" dirty="0">
              <a:solidFill>
                <a:srgbClr val="000000"/>
              </a:solidFill>
              <a:latin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32956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image" Target="../media/image8.png"/><Relationship Id="rId4" Type="http://schemas.microsoft.com/office/2007/relationships/hdphoto" Target="../media/hdphoto1.wdp"/></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10.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9.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8.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8.png"/><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7.xml"/><Relationship Id="rId5" Type="http://schemas.openxmlformats.org/officeDocument/2006/relationships/image" Target="../media/image10.png"/><Relationship Id="rId4"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pic>
        <p:nvPicPr>
          <p:cNvPr id="9" name="图片 8"/>
          <p:cNvPicPr>
            <a:picLocks noChangeAspect="1"/>
          </p:cNvPicPr>
          <p:nvPr userDrawn="1"/>
        </p:nvPicPr>
        <p:blipFill>
          <a:blip r:embed="rId2" cstate="screen"/>
          <a:stretch>
            <a:fillRect/>
          </a:stretch>
        </p:blipFill>
        <p:spPr>
          <a:xfrm>
            <a:off x="9792000" y="266470"/>
            <a:ext cx="2171700" cy="368155"/>
          </a:xfrm>
          <a:prstGeom prst="rect">
            <a:avLst/>
          </a:prstGeom>
        </p:spPr>
      </p:pic>
      <p:sp>
        <p:nvSpPr>
          <p:cNvPr id="3" name="文本占位符 2"/>
          <p:cNvSpPr>
            <a:spLocks noGrp="1"/>
          </p:cNvSpPr>
          <p:nvPr>
            <p:ph type="body" sz="quarter" idx="10"/>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a:t>单击此处编辑母版文本样式</a:t>
            </a:r>
          </a:p>
        </p:txBody>
      </p:sp>
      <p:sp>
        <p:nvSpPr>
          <p:cNvPr id="12" name="文本占位符 2"/>
          <p:cNvSpPr>
            <a:spLocks noGrp="1"/>
          </p:cNvSpPr>
          <p:nvPr>
            <p:ph type="body" sz="quarter" idx="1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a:t>单击此处编辑母版文本样式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2374434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40473477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31376837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57544172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3948273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p:nvPicPr>
        <p:blipFill>
          <a:blip r:embed="rId2" cstate="screen"/>
          <a:stretch>
            <a:fillRect/>
          </a:stretch>
        </p:blipFill>
        <p:spPr>
          <a:xfrm>
            <a:off x="11461845" y="6544233"/>
            <a:ext cx="501855" cy="127615"/>
          </a:xfrm>
          <a:prstGeom prst="rect">
            <a:avLst/>
          </a:prstGeom>
        </p:spPr>
      </p:pic>
      <p:sp>
        <p:nvSpPr>
          <p:cNvPr id="8" name="矩形 7"/>
          <p:cNvSpPr/>
          <p:nvPr/>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3619498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标题和竖排文字">
    <p:spTree>
      <p:nvGrpSpPr>
        <p:cNvPr id="1" name=""/>
        <p:cNvGrpSpPr/>
        <p:nvPr/>
      </p:nvGrpSpPr>
      <p:grpSpPr>
        <a:xfrm>
          <a:off x="0" y="0"/>
          <a:ext cx="0" cy="0"/>
          <a:chOff x="0" y="0"/>
          <a:chExt cx="0" cy="0"/>
        </a:xfrm>
      </p:grpSpPr>
      <p:cxnSp>
        <p:nvCxnSpPr>
          <p:cNvPr id="8" name="直接连接符 7"/>
          <p:cNvCxnSpPr/>
          <p:nvPr/>
        </p:nvCxnSpPr>
        <p:spPr>
          <a:xfrm>
            <a:off x="0" y="960117"/>
            <a:ext cx="12192000" cy="0"/>
          </a:xfrm>
          <a:prstGeom prst="line">
            <a:avLst/>
          </a:prstGeom>
          <a:ln w="25400">
            <a:gradFill flip="none" rotWithShape="1">
              <a:gsLst>
                <a:gs pos="0">
                  <a:schemeClr val="accent1">
                    <a:lumMod val="5000"/>
                    <a:lumOff val="95000"/>
                  </a:schemeClr>
                </a:gs>
                <a:gs pos="36000">
                  <a:schemeClr val="accent1">
                    <a:lumMod val="20000"/>
                    <a:lumOff val="80000"/>
                  </a:schemeClr>
                </a:gs>
                <a:gs pos="69000">
                  <a:srgbClr val="2F5597"/>
                </a:gs>
                <a:gs pos="100000">
                  <a:srgbClr val="2F5597"/>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55355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文字">
    <p:spTree>
      <p:nvGrpSpPr>
        <p:cNvPr id="1" name=""/>
        <p:cNvGrpSpPr/>
        <p:nvPr/>
      </p:nvGrpSpPr>
      <p:grpSpPr>
        <a:xfrm>
          <a:off x="0" y="0"/>
          <a:ext cx="0" cy="0"/>
          <a:chOff x="0" y="0"/>
          <a:chExt cx="0" cy="0"/>
        </a:xfrm>
      </p:grpSpPr>
      <p:pic>
        <p:nvPicPr>
          <p:cNvPr id="4" name="图片 3" descr="中英文全称-白色"/>
          <p:cNvPicPr>
            <a:picLocks noChangeAspect="1"/>
          </p:cNvPicPr>
          <p:nvPr/>
        </p:nvPicPr>
        <p:blipFill>
          <a:blip r:embed="rId2"/>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492812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2CA02-9FA9-46C6-8A53-600BB3AD3B40}" type="slidenum">
              <a:rPr lang="zh-CN" altLang="en-US" smtClean="0"/>
              <a:t>‹#›</a:t>
            </a:fld>
            <a:endParaRPr lang="zh-CN" altLang="en-US"/>
          </a:p>
        </p:txBody>
      </p:sp>
      <p:pic>
        <p:nvPicPr>
          <p:cNvPr id="9" name="图片 8"/>
          <p:cNvPicPr>
            <a:picLocks noChangeAspect="1"/>
          </p:cNvPicPr>
          <p:nvPr/>
        </p:nvPicPr>
        <p:blipFill>
          <a:blip r:embed="rId2"/>
          <a:stretch>
            <a:fillRect/>
          </a:stretch>
        </p:blipFill>
        <p:spPr>
          <a:xfrm>
            <a:off x="0" y="6070963"/>
            <a:ext cx="12192000" cy="800100"/>
          </a:xfrm>
          <a:prstGeom prst="rect">
            <a:avLst/>
          </a:prstGeom>
        </p:spPr>
      </p:pic>
      <p:grpSp>
        <p:nvGrpSpPr>
          <p:cNvPr id="2" name="组合 1"/>
          <p:cNvGrpSpPr/>
          <p:nvPr/>
        </p:nvGrpSpPr>
        <p:grpSpPr>
          <a:xfrm>
            <a:off x="9012147" y="46440"/>
            <a:ext cx="3174555" cy="541644"/>
            <a:chOff x="9012147" y="46440"/>
            <a:chExt cx="3174555" cy="541644"/>
          </a:xfrm>
        </p:grpSpPr>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430303" y="66318"/>
              <a:ext cx="2756399" cy="521766"/>
            </a:xfrm>
            <a:prstGeom prst="rect">
              <a:avLst/>
            </a:prstGeom>
          </p:spPr>
        </p:pic>
        <p:pic>
          <p:nvPicPr>
            <p:cNvPr id="11" name="图片 10"/>
            <p:cNvPicPr>
              <a:picLocks noChangeAspect="1"/>
            </p:cNvPicPr>
            <p:nvPr userDrawn="1"/>
          </p:nvPicPr>
          <p:blipFill>
            <a:blip r:embed="rId5" cstate="hqprint"/>
            <a:stretch>
              <a:fillRect/>
            </a:stretch>
          </p:blipFill>
          <p:spPr>
            <a:xfrm>
              <a:off x="9012147" y="46440"/>
              <a:ext cx="467851" cy="521766"/>
            </a:xfrm>
            <a:prstGeom prst="rect">
              <a:avLst/>
            </a:prstGeom>
          </p:spPr>
        </p:pic>
      </p:grpSp>
      <p:sp>
        <p:nvSpPr>
          <p:cNvPr id="12" name="标题 1"/>
          <p:cNvSpPr>
            <a:spLocks noGrp="1"/>
          </p:cNvSpPr>
          <p:nvPr>
            <p:ph type="title"/>
          </p:nvPr>
        </p:nvSpPr>
        <p:spPr>
          <a:xfrm>
            <a:off x="838200"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Tree>
    <p:extLst>
      <p:ext uri="{BB962C8B-B14F-4D97-AF65-F5344CB8AC3E}">
        <p14:creationId xmlns:p14="http://schemas.microsoft.com/office/powerpoint/2010/main" val="31790354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2_仅标题">
    <p:spTree>
      <p:nvGrpSpPr>
        <p:cNvPr id="1" name=""/>
        <p:cNvGrpSpPr/>
        <p:nvPr/>
      </p:nvGrpSpPr>
      <p:grpSpPr>
        <a:xfrm>
          <a:off x="0" y="0"/>
          <a:ext cx="0" cy="0"/>
          <a:chOff x="0" y="0"/>
          <a:chExt cx="0" cy="0"/>
        </a:xfrm>
      </p:grpSpPr>
      <p:pic>
        <p:nvPicPr>
          <p:cNvPr id="3" name="图片 2" descr="图片包含 电子, 电路, 游戏机&#10;&#10;描述已自动生成"/>
          <p:cNvPicPr>
            <a:picLocks noChangeAspect="1"/>
          </p:cNvPicPr>
          <p:nvPr/>
        </p:nvPicPr>
        <p:blipFill rotWithShape="1">
          <a:blip r:embed="rId2">
            <a:alphaModFix amt="14000"/>
            <a:extLst>
              <a:ext uri="{BEBA8EAE-BF5A-486C-A8C5-ECC9F3942E4B}">
                <a14:imgProps xmlns:a14="http://schemas.microsoft.com/office/drawing/2010/main">
                  <a14:imgLayer r:embed="rId3">
                    <a14:imgEffect>
                      <a14:brightnessContrast bright="-6000" contrast="-62000"/>
                    </a14:imgEffect>
                    <a14:imgEffect>
                      <a14:saturation sat="253000"/>
                    </a14:imgEffect>
                  </a14:imgLayer>
                </a14:imgProps>
              </a:ext>
              <a:ext uri="{28A0092B-C50C-407E-A947-70E740481C1C}">
                <a14:useLocalDpi xmlns:a14="http://schemas.microsoft.com/office/drawing/2010/main" val="0"/>
              </a:ext>
            </a:extLst>
          </a:blip>
          <a:srcRect t="21198" b="15304"/>
          <a:stretch>
            <a:fillRect/>
          </a:stretch>
        </p:blipFill>
        <p:spPr>
          <a:xfrm>
            <a:off x="0" y="1"/>
            <a:ext cx="12192000" cy="6858000"/>
          </a:xfrm>
          <a:prstGeom prst="rect">
            <a:avLst/>
          </a:prstGeom>
        </p:spPr>
      </p:pic>
      <p:sp>
        <p:nvSpPr>
          <p:cNvPr id="9" name="文本占位符 6"/>
          <p:cNvSpPr>
            <a:spLocks noGrp="1"/>
          </p:cNvSpPr>
          <p:nvPr>
            <p:ph type="body" sz="quarter" idx="10" hasCustomPrompt="1"/>
          </p:nvPr>
        </p:nvSpPr>
        <p:spPr>
          <a:xfrm>
            <a:off x="474299" y="300278"/>
            <a:ext cx="9203100" cy="348221"/>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5"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p:nvPicPr>
        <p:blipFill>
          <a:blip r:embed="rId4" cstate="screen"/>
          <a:stretch>
            <a:fillRect/>
          </a:stretch>
        </p:blipFill>
        <p:spPr>
          <a:xfrm>
            <a:off x="11461846" y="6544235"/>
            <a:ext cx="501855" cy="127615"/>
          </a:xfrm>
          <a:prstGeom prst="rect">
            <a:avLst/>
          </a:prstGeom>
        </p:spPr>
      </p:pic>
      <p:sp>
        <p:nvSpPr>
          <p:cNvPr id="14" name="灯片编号占位符 16"/>
          <p:cNvSpPr>
            <a:spLocks noGrp="1"/>
          </p:cNvSpPr>
          <p:nvPr>
            <p:ph type="sldNum" sz="quarter" idx="4"/>
          </p:nvPr>
        </p:nvSpPr>
        <p:spPr>
          <a:xfrm>
            <a:off x="11194231" y="6546559"/>
            <a:ext cx="361336"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p:nvSpPr>
        <p:spPr>
          <a:xfrm>
            <a:off x="-12700" y="260009"/>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noAutofit/>
          </a:bodyPr>
          <a:lstStyle/>
          <a:p>
            <a:pPr algn="ctr"/>
            <a:endParaRPr kumimoji="1" lang="zh-CN" altLang="en-US" sz="1800"/>
          </a:p>
        </p:txBody>
      </p:sp>
      <p:pic>
        <p:nvPicPr>
          <p:cNvPr id="4" name="图形 1" descr="图形 1"/>
          <p:cNvPicPr>
            <a:picLocks noChangeAspect="1"/>
          </p:cNvPicPr>
          <p:nvPr/>
        </p:nvPicPr>
        <p:blipFill>
          <a:blip r:embed="rId5" cstate="screen"/>
          <a:stretch>
            <a:fillRect/>
          </a:stretch>
        </p:blipFill>
        <p:spPr>
          <a:xfrm>
            <a:off x="11087071" y="260010"/>
            <a:ext cx="882882" cy="388489"/>
          </a:xfrm>
          <a:prstGeom prst="rect">
            <a:avLst/>
          </a:prstGeom>
          <a:ln w="12700">
            <a:miter lim="400000"/>
            <a:headEnd/>
            <a:tailEnd/>
          </a:ln>
        </p:spPr>
      </p:pic>
    </p:spTree>
    <p:extLst>
      <p:ext uri="{BB962C8B-B14F-4D97-AF65-F5344CB8AC3E}">
        <p14:creationId xmlns:p14="http://schemas.microsoft.com/office/powerpoint/2010/main" val="217746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矩形 4"/>
          <p:cNvSpPr/>
          <p:nvPr userDrawn="1"/>
        </p:nvSpPr>
        <p:spPr>
          <a:xfrm>
            <a:off x="0" y="1723983"/>
            <a:ext cx="12192000" cy="3911599"/>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11" name="文本占位符 10"/>
          <p:cNvSpPr>
            <a:spLocks noGrp="1"/>
          </p:cNvSpPr>
          <p:nvPr>
            <p:ph type="body" sz="quarter" idx="10"/>
          </p:nvPr>
        </p:nvSpPr>
        <p:spPr>
          <a:xfrm>
            <a:off x="470203" y="504978"/>
            <a:ext cx="5255683" cy="496508"/>
          </a:xfrm>
          <a:prstGeom prst="rect">
            <a:avLst/>
          </a:prstGeom>
        </p:spPr>
        <p:txBody>
          <a:bodyPr vert="horz"/>
          <a:lstStyle>
            <a:lvl1pPr marL="0" indent="0" algn="l" defTabSz="609585" rtl="0" eaLnBrk="1" latinLnBrk="0" hangingPunct="1">
              <a:lnSpc>
                <a:spcPct val="80000"/>
              </a:lnSpc>
              <a:buNone/>
              <a:defRPr lang="zh-CN" altLang="en-US" sz="3200" b="1" kern="1200" dirty="0" smtClean="0">
                <a:solidFill>
                  <a:srgbClr val="0059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13" name="文本占位符 12"/>
          <p:cNvSpPr>
            <a:spLocks noGrp="1"/>
          </p:cNvSpPr>
          <p:nvPr>
            <p:ph type="body" sz="quarter" idx="11"/>
          </p:nvPr>
        </p:nvSpPr>
        <p:spPr>
          <a:xfrm>
            <a:off x="470204" y="2918886"/>
            <a:ext cx="2196797" cy="651631"/>
          </a:xfrm>
          <a:prstGeom prst="rect">
            <a:avLst/>
          </a:prstGeom>
        </p:spPr>
        <p:txBody>
          <a:bodyPr vert="horz"/>
          <a:lstStyle>
            <a:lvl1pPr marL="0" indent="0" algn="ctr" defTabSz="609585" rtl="0" eaLnBrk="1" latinLnBrk="0" hangingPunct="1">
              <a:buNone/>
              <a:defRPr lang="zh-CN" altLang="en-US" sz="1867"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pic>
        <p:nvPicPr>
          <p:cNvPr id="6" name="图片 5"/>
          <p:cNvPicPr>
            <a:picLocks noChangeAspect="1"/>
          </p:cNvPicPr>
          <p:nvPr userDrawn="1"/>
        </p:nvPicPr>
        <p:blipFill>
          <a:blip r:embed="rId2"/>
          <a:stretch>
            <a:fillRect/>
          </a:stretch>
        </p:blipFill>
        <p:spPr>
          <a:xfrm>
            <a:off x="1128248" y="2037871"/>
            <a:ext cx="880713" cy="597571"/>
          </a:xfrm>
          <a:prstGeom prst="rect">
            <a:avLst/>
          </a:prstGeom>
        </p:spPr>
      </p:pic>
      <p:pic>
        <p:nvPicPr>
          <p:cNvPr id="8" name="图片 7"/>
          <p:cNvPicPr>
            <a:picLocks noChangeAspect="1"/>
          </p:cNvPicPr>
          <p:nvPr userDrawn="1"/>
        </p:nvPicPr>
        <p:blipFill>
          <a:blip r:embed="rId3"/>
          <a:stretch>
            <a:fillRect/>
          </a:stretch>
        </p:blipFill>
        <p:spPr>
          <a:xfrm>
            <a:off x="7252431" y="1891053"/>
            <a:ext cx="856885" cy="690508"/>
          </a:xfrm>
          <a:prstGeom prst="rect">
            <a:avLst/>
          </a:prstGeom>
        </p:spPr>
      </p:pic>
      <p:pic>
        <p:nvPicPr>
          <p:cNvPr id="9" name="图片 8"/>
          <p:cNvPicPr>
            <a:picLocks noChangeAspect="1"/>
          </p:cNvPicPr>
          <p:nvPr userDrawn="1"/>
        </p:nvPicPr>
        <p:blipFill>
          <a:blip r:embed="rId4"/>
          <a:stretch>
            <a:fillRect/>
          </a:stretch>
        </p:blipFill>
        <p:spPr>
          <a:xfrm>
            <a:off x="10274327" y="1938102"/>
            <a:ext cx="752912" cy="697340"/>
          </a:xfrm>
          <a:prstGeom prst="rect">
            <a:avLst/>
          </a:prstGeom>
        </p:spPr>
      </p:pic>
      <p:sp>
        <p:nvSpPr>
          <p:cNvPr id="10" name="文本占位符 12"/>
          <p:cNvSpPr>
            <a:spLocks noGrp="1"/>
          </p:cNvSpPr>
          <p:nvPr>
            <p:ph type="body" sz="quarter" idx="12"/>
          </p:nvPr>
        </p:nvSpPr>
        <p:spPr>
          <a:xfrm>
            <a:off x="6582475" y="2918886"/>
            <a:ext cx="2196797" cy="651631"/>
          </a:xfrm>
          <a:prstGeom prst="rect">
            <a:avLst/>
          </a:prstGeom>
        </p:spPr>
        <p:txBody>
          <a:bodyPr vert="horz"/>
          <a:lstStyle>
            <a:lvl1pPr marL="0" indent="0" algn="ctr" defTabSz="609585" rtl="0" eaLnBrk="1" latinLnBrk="0" hangingPunct="1">
              <a:buNone/>
              <a:defRPr lang="zh-CN" altLang="en-US" sz="1867"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12" name="文本占位符 12"/>
          <p:cNvSpPr>
            <a:spLocks noGrp="1"/>
          </p:cNvSpPr>
          <p:nvPr>
            <p:ph type="body" sz="quarter" idx="13"/>
          </p:nvPr>
        </p:nvSpPr>
        <p:spPr>
          <a:xfrm>
            <a:off x="9552384" y="2918886"/>
            <a:ext cx="2196797" cy="651631"/>
          </a:xfrm>
          <a:prstGeom prst="rect">
            <a:avLst/>
          </a:prstGeom>
        </p:spPr>
        <p:txBody>
          <a:bodyPr vert="horz"/>
          <a:lstStyle>
            <a:lvl1pPr marL="0" indent="0" algn="ctr" defTabSz="609585" rtl="0" eaLnBrk="1" latinLnBrk="0" hangingPunct="1">
              <a:buNone/>
              <a:defRPr lang="zh-CN" altLang="en-US" sz="1867"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cxnSp>
        <p:nvCxnSpPr>
          <p:cNvPr id="14" name="直线连接符 13"/>
          <p:cNvCxnSpPr/>
          <p:nvPr userDrawn="1"/>
        </p:nvCxnSpPr>
        <p:spPr>
          <a:xfrm>
            <a:off x="9146385" y="1950149"/>
            <a:ext cx="0" cy="34337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userDrawn="1"/>
        </p:nvCxnSpPr>
        <p:spPr>
          <a:xfrm>
            <a:off x="673017" y="3603201"/>
            <a:ext cx="179117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userDrawn="1"/>
        </p:nvCxnSpPr>
        <p:spPr>
          <a:xfrm>
            <a:off x="6785288" y="3603201"/>
            <a:ext cx="179117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userDrawn="1"/>
        </p:nvCxnSpPr>
        <p:spPr>
          <a:xfrm>
            <a:off x="9755197" y="3603201"/>
            <a:ext cx="179117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12"/>
          <p:cNvSpPr>
            <a:spLocks noGrp="1"/>
          </p:cNvSpPr>
          <p:nvPr>
            <p:ph type="body" sz="quarter" idx="14" hasCustomPrompt="1"/>
          </p:nvPr>
        </p:nvSpPr>
        <p:spPr>
          <a:xfrm>
            <a:off x="470204" y="3738804"/>
            <a:ext cx="2196797" cy="1540768"/>
          </a:xfrm>
          <a:prstGeom prst="rect">
            <a:avLst/>
          </a:prstGeom>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panose="020B060402020202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lvl="0"/>
            <a:endParaRPr kumimoji="1" lang="zh-CN" altLang="en-US" dirty="0"/>
          </a:p>
        </p:txBody>
      </p:sp>
      <p:sp>
        <p:nvSpPr>
          <p:cNvPr id="19" name="文本占位符 12"/>
          <p:cNvSpPr>
            <a:spLocks noGrp="1"/>
          </p:cNvSpPr>
          <p:nvPr>
            <p:ph type="body" sz="quarter" idx="15" hasCustomPrompt="1"/>
          </p:nvPr>
        </p:nvSpPr>
        <p:spPr>
          <a:xfrm>
            <a:off x="6582475" y="3738804"/>
            <a:ext cx="2196797" cy="1540768"/>
          </a:xfrm>
          <a:prstGeom prst="rect">
            <a:avLst/>
          </a:prstGeom>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panose="020B060402020202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lvl="0"/>
            <a:endParaRPr kumimoji="1" lang="zh-CN" altLang="en-US" dirty="0"/>
          </a:p>
        </p:txBody>
      </p:sp>
      <p:sp>
        <p:nvSpPr>
          <p:cNvPr id="20" name="文本占位符 12"/>
          <p:cNvSpPr>
            <a:spLocks noGrp="1"/>
          </p:cNvSpPr>
          <p:nvPr>
            <p:ph type="body" sz="quarter" idx="16" hasCustomPrompt="1"/>
          </p:nvPr>
        </p:nvSpPr>
        <p:spPr>
          <a:xfrm>
            <a:off x="9552384" y="3738804"/>
            <a:ext cx="2196797" cy="1540768"/>
          </a:xfrm>
          <a:prstGeom prst="rect">
            <a:avLst/>
          </a:prstGeom>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panose="020B060402020202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lvl="0"/>
            <a:endParaRPr kumimoji="1" lang="zh-CN" altLang="en-US" dirty="0"/>
          </a:p>
        </p:txBody>
      </p:sp>
      <p:sp>
        <p:nvSpPr>
          <p:cNvPr id="21" name="矩形 20"/>
          <p:cNvSpPr/>
          <p:nvPr userDrawn="1"/>
        </p:nvSpPr>
        <p:spPr>
          <a:xfrm>
            <a:off x="3060396" y="1716458"/>
            <a:ext cx="3036313" cy="3911599"/>
          </a:xfrm>
          <a:prstGeom prst="rect">
            <a:avLst/>
          </a:prstGeom>
          <a:solidFill>
            <a:srgbClr val="0058C4"/>
          </a:solidFill>
          <a:ln>
            <a:noFill/>
          </a:ln>
          <a:effectLst>
            <a:outerShdw blurRad="381000" dist="165100" dir="9240000" sx="106000" sy="106000" algn="ctr" rotWithShape="0">
              <a:srgbClr val="0058C4">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cxnSp>
        <p:nvCxnSpPr>
          <p:cNvPr id="22" name="直线连接符 21"/>
          <p:cNvCxnSpPr/>
          <p:nvPr userDrawn="1"/>
        </p:nvCxnSpPr>
        <p:spPr>
          <a:xfrm>
            <a:off x="3619971" y="3603201"/>
            <a:ext cx="1791171"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5"/>
          <a:stretch>
            <a:fillRect/>
          </a:stretch>
        </p:blipFill>
        <p:spPr>
          <a:xfrm>
            <a:off x="4237018" y="2053768"/>
            <a:ext cx="683065" cy="625761"/>
          </a:xfrm>
          <a:prstGeom prst="rect">
            <a:avLst/>
          </a:prstGeom>
        </p:spPr>
      </p:pic>
      <p:sp>
        <p:nvSpPr>
          <p:cNvPr id="24" name="文本占位符 12"/>
          <p:cNvSpPr>
            <a:spLocks noGrp="1"/>
          </p:cNvSpPr>
          <p:nvPr>
            <p:ph type="body" sz="quarter" idx="17"/>
          </p:nvPr>
        </p:nvSpPr>
        <p:spPr>
          <a:xfrm>
            <a:off x="3505447" y="2918886"/>
            <a:ext cx="2196797" cy="651631"/>
          </a:xfrm>
          <a:prstGeom prst="rect">
            <a:avLst/>
          </a:prstGeom>
        </p:spPr>
        <p:txBody>
          <a:bodyPr vert="horz"/>
          <a:lstStyle>
            <a:lvl1pPr marL="0" indent="0" algn="ctr" defTabSz="609585" rtl="0" eaLnBrk="1" latinLnBrk="0" hangingPunct="1">
              <a:buNone/>
              <a:defRPr lang="zh-CN" altLang="en-US" sz="1867"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25" name="文本占位符 12"/>
          <p:cNvSpPr>
            <a:spLocks noGrp="1"/>
          </p:cNvSpPr>
          <p:nvPr>
            <p:ph type="body" sz="quarter" idx="18" hasCustomPrompt="1"/>
          </p:nvPr>
        </p:nvSpPr>
        <p:spPr>
          <a:xfrm>
            <a:off x="3505447" y="3738804"/>
            <a:ext cx="2196797" cy="1540768"/>
          </a:xfrm>
          <a:prstGeom prst="rect">
            <a:avLst/>
          </a:prstGeom>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panose="020B0604020202020204"/>
              <a:buNone/>
              <a:defRPr lang="zh-CN" altLang="en-US" sz="1600" kern="1200" dirty="0" smtClean="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lvl="0"/>
            <a:endParaRPr kumimoji="1" lang="zh-CN" altLang="en-US" dirty="0"/>
          </a:p>
        </p:txBody>
      </p:sp>
      <p:sp>
        <p:nvSpPr>
          <p:cNvPr id="26" name="文本占位符 12"/>
          <p:cNvSpPr>
            <a:spLocks noGrp="1"/>
          </p:cNvSpPr>
          <p:nvPr>
            <p:ph type="body" sz="quarter" idx="19" hasCustomPrompt="1"/>
          </p:nvPr>
        </p:nvSpPr>
        <p:spPr>
          <a:xfrm>
            <a:off x="470204" y="5925278"/>
            <a:ext cx="11304701" cy="651985"/>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panose="020B060402020202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单击此处编辑母版文本样式单击此处编辑母版文本样式单击此处编辑母版文本样式</a:t>
            </a:r>
          </a:p>
        </p:txBody>
      </p:sp>
      <p:pic>
        <p:nvPicPr>
          <p:cNvPr id="27" name="图片 26"/>
          <p:cNvPicPr>
            <a:picLocks noChangeAspect="1"/>
          </p:cNvPicPr>
          <p:nvPr userDrawn="1"/>
        </p:nvPicPr>
        <p:blipFill>
          <a:blip r:embed="rId6"/>
          <a:stretch>
            <a:fillRect/>
          </a:stretch>
        </p:blipFill>
        <p:spPr>
          <a:xfrm>
            <a:off x="9948362" y="176464"/>
            <a:ext cx="1938839" cy="749989"/>
          </a:xfrm>
          <a:prstGeom prst="rect">
            <a:avLst/>
          </a:prstGeom>
        </p:spPr>
      </p:pic>
    </p:spTree>
    <p:extLst>
      <p:ext uri="{BB962C8B-B14F-4D97-AF65-F5344CB8AC3E}">
        <p14:creationId xmlns:p14="http://schemas.microsoft.com/office/powerpoint/2010/main" val="209510026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文本占位符 12"/>
          <p:cNvSpPr>
            <a:spLocks noGrp="1"/>
          </p:cNvSpPr>
          <p:nvPr>
            <p:ph type="body" sz="quarter" idx="12"/>
          </p:nvPr>
        </p:nvSpPr>
        <p:spPr>
          <a:xfrm>
            <a:off x="3743020" y="3897455"/>
            <a:ext cx="2196797" cy="738716"/>
          </a:xfrm>
          <a:prstGeom prst="rect">
            <a:avLst/>
          </a:prstGeom>
        </p:spPr>
        <p:txBody>
          <a:bodyPr vert="horz"/>
          <a:lstStyle>
            <a:lvl1pPr marL="0" indent="0" algn="l" defTabSz="609585" rtl="0" eaLnBrk="1" latinLnBrk="0" hangingPunct="1">
              <a:buNone/>
              <a:defRPr lang="zh-CN" altLang="en-US" sz="1867" b="1" i="0"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cxnSp>
        <p:nvCxnSpPr>
          <p:cNvPr id="14" name="直线连接符 13"/>
          <p:cNvCxnSpPr/>
          <p:nvPr userDrawn="1"/>
        </p:nvCxnSpPr>
        <p:spPr>
          <a:xfrm>
            <a:off x="9146385" y="1950149"/>
            <a:ext cx="0" cy="34337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2"/>
          <a:stretch>
            <a:fillRect/>
          </a:stretch>
        </p:blipFill>
        <p:spPr>
          <a:xfrm>
            <a:off x="4237018" y="2053768"/>
            <a:ext cx="683065" cy="625761"/>
          </a:xfrm>
          <a:prstGeom prst="rect">
            <a:avLst/>
          </a:prstGeom>
        </p:spPr>
      </p:pic>
      <p:pic>
        <p:nvPicPr>
          <p:cNvPr id="27" name="图片 26"/>
          <p:cNvPicPr>
            <a:picLocks noChangeAspect="1"/>
          </p:cNvPicPr>
          <p:nvPr userDrawn="1"/>
        </p:nvPicPr>
        <p:blipFill>
          <a:blip r:embed="rId3"/>
          <a:stretch>
            <a:fillRect/>
          </a:stretch>
        </p:blipFill>
        <p:spPr>
          <a:xfrm>
            <a:off x="9948362" y="176464"/>
            <a:ext cx="1938839" cy="749989"/>
          </a:xfrm>
          <a:prstGeom prst="rect">
            <a:avLst/>
          </a:prstGeom>
        </p:spPr>
      </p:pic>
      <p:grpSp>
        <p:nvGrpSpPr>
          <p:cNvPr id="28" name="组合 27"/>
          <p:cNvGrpSpPr/>
          <p:nvPr userDrawn="1"/>
        </p:nvGrpSpPr>
        <p:grpSpPr>
          <a:xfrm>
            <a:off x="3921172" y="837092"/>
            <a:ext cx="4349656" cy="797317"/>
            <a:chOff x="-188073" y="695553"/>
            <a:chExt cx="3262242" cy="597988"/>
          </a:xfrm>
        </p:grpSpPr>
        <p:sp>
          <p:nvSpPr>
            <p:cNvPr id="29" name="平行四边形 28"/>
            <p:cNvSpPr/>
            <p:nvPr/>
          </p:nvSpPr>
          <p:spPr>
            <a:xfrm>
              <a:off x="-188073" y="695553"/>
              <a:ext cx="1809566" cy="597988"/>
            </a:xfrm>
            <a:prstGeom prst="parallelogram">
              <a:avLst/>
            </a:prstGeom>
            <a:solidFill>
              <a:srgbClr val="0059C4"/>
            </a:solidFill>
            <a:ln>
              <a:noFill/>
            </a:ln>
            <a:effectLst>
              <a:outerShdw blurRad="381000" dist="165100" dir="9240000" sx="106000" sy="106000" algn="ctr" rotWithShape="0">
                <a:srgbClr val="0058C4">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30" name="文本框 29"/>
            <p:cNvSpPr txBox="1"/>
            <p:nvPr/>
          </p:nvSpPr>
          <p:spPr>
            <a:xfrm>
              <a:off x="615748" y="776999"/>
              <a:ext cx="838886" cy="438581"/>
            </a:xfrm>
            <a:prstGeom prst="rect">
              <a:avLst/>
            </a:prstGeom>
            <a:noFill/>
          </p:spPr>
          <p:txBody>
            <a:bodyPr wrap="square" rtlCol="0">
              <a:spAutoFit/>
            </a:bodyPr>
            <a:lstStyle/>
            <a:p>
              <a:pPr algn="ctr"/>
              <a:r>
                <a:rPr lang="zh-CN" altLang="en-US" sz="3200" b="1" dirty="0">
                  <a:solidFill>
                    <a:schemeClr val="bg1"/>
                  </a:solidFill>
                  <a:latin typeface="Source Han Sans CN Bold" panose="020B0500000000000000" pitchFamily="34" charset="-128"/>
                  <a:ea typeface="Source Han Sans CN Bold" panose="020B0500000000000000" pitchFamily="34" charset="-128"/>
                </a:rPr>
                <a:t>目录</a:t>
              </a:r>
            </a:p>
          </p:txBody>
        </p:sp>
        <p:sp>
          <p:nvSpPr>
            <p:cNvPr id="31" name="文本框 30"/>
            <p:cNvSpPr txBox="1"/>
            <p:nvPr/>
          </p:nvSpPr>
          <p:spPr>
            <a:xfrm>
              <a:off x="1568170" y="770984"/>
              <a:ext cx="1505999" cy="438581"/>
            </a:xfrm>
            <a:prstGeom prst="rect">
              <a:avLst/>
            </a:prstGeom>
            <a:noFill/>
          </p:spPr>
          <p:txBody>
            <a:bodyPr wrap="square" rtlCol="0">
              <a:spAutoFit/>
            </a:bodyPr>
            <a:lstStyle/>
            <a:p>
              <a:pPr algn="ctr"/>
              <a:r>
                <a:rPr lang="en-GB" altLang="zh-CN" sz="3200" b="1" dirty="0">
                  <a:solidFill>
                    <a:srgbClr val="0058C4"/>
                  </a:solidFill>
                  <a:latin typeface="Roboto" pitchFamily="2" charset="0"/>
                  <a:ea typeface="Roboto" pitchFamily="2" charset="0"/>
                </a:rPr>
                <a:t>Contents</a:t>
              </a:r>
              <a:endParaRPr lang="zh-CN" altLang="en-US" sz="3200" b="1" dirty="0">
                <a:solidFill>
                  <a:srgbClr val="0058C4"/>
                </a:solidFill>
                <a:latin typeface="Roboto" pitchFamily="2" charset="0"/>
                <a:ea typeface="PingFang TC Medium" panose="020B0400000000000000" pitchFamily="34" charset="-120"/>
              </a:endParaRPr>
            </a:p>
          </p:txBody>
        </p:sp>
      </p:grpSp>
      <p:sp>
        <p:nvSpPr>
          <p:cNvPr id="42" name="文本占位符 12"/>
          <p:cNvSpPr>
            <a:spLocks noGrp="1"/>
          </p:cNvSpPr>
          <p:nvPr>
            <p:ph type="body" sz="quarter" idx="17" hasCustomPrompt="1"/>
          </p:nvPr>
        </p:nvSpPr>
        <p:spPr>
          <a:xfrm>
            <a:off x="3743020" y="4869161"/>
            <a:ext cx="2196797" cy="1611851"/>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panose="020B0604020202020204"/>
              <a:buNone/>
              <a:defRPr lang="zh-CN" altLang="en-US" sz="1400" b="0" i="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endParaRPr kumimoji="1" lang="zh-CN" altLang="en-US" dirty="0"/>
          </a:p>
        </p:txBody>
      </p:sp>
      <p:sp>
        <p:nvSpPr>
          <p:cNvPr id="43" name="文本占位符 12"/>
          <p:cNvSpPr>
            <a:spLocks noGrp="1"/>
          </p:cNvSpPr>
          <p:nvPr>
            <p:ph type="body" sz="quarter" idx="18"/>
          </p:nvPr>
        </p:nvSpPr>
        <p:spPr>
          <a:xfrm>
            <a:off x="1055318" y="3897455"/>
            <a:ext cx="2196797" cy="738716"/>
          </a:xfrm>
          <a:prstGeom prst="rect">
            <a:avLst/>
          </a:prstGeom>
        </p:spPr>
        <p:txBody>
          <a:bodyPr vert="horz"/>
          <a:lstStyle>
            <a:lvl1pPr marL="0" indent="0" algn="l" defTabSz="609585" rtl="0" eaLnBrk="1" latinLnBrk="0" hangingPunct="1">
              <a:buNone/>
              <a:defRPr lang="zh-CN" altLang="en-US" sz="1867" b="1" i="0"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44" name="文本占位符 12"/>
          <p:cNvSpPr>
            <a:spLocks noGrp="1"/>
          </p:cNvSpPr>
          <p:nvPr>
            <p:ph type="body" sz="quarter" idx="19" hasCustomPrompt="1"/>
          </p:nvPr>
        </p:nvSpPr>
        <p:spPr>
          <a:xfrm>
            <a:off x="1055318" y="4869161"/>
            <a:ext cx="2196797" cy="1611851"/>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panose="020B0604020202020204"/>
              <a:buNone/>
              <a:defRPr lang="zh-CN" altLang="en-US" sz="1400" b="0" i="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endParaRPr kumimoji="1" lang="zh-CN" altLang="en-US" dirty="0"/>
          </a:p>
        </p:txBody>
      </p:sp>
      <p:sp>
        <p:nvSpPr>
          <p:cNvPr id="45" name="文本占位符 12"/>
          <p:cNvSpPr>
            <a:spLocks noGrp="1"/>
          </p:cNvSpPr>
          <p:nvPr>
            <p:ph type="body" sz="quarter" idx="20"/>
          </p:nvPr>
        </p:nvSpPr>
        <p:spPr>
          <a:xfrm>
            <a:off x="6623936" y="3897455"/>
            <a:ext cx="2196797" cy="738716"/>
          </a:xfrm>
          <a:prstGeom prst="rect">
            <a:avLst/>
          </a:prstGeom>
        </p:spPr>
        <p:txBody>
          <a:bodyPr vert="horz"/>
          <a:lstStyle>
            <a:lvl1pPr marL="0" indent="0" algn="l" defTabSz="609585" rtl="0" eaLnBrk="1" latinLnBrk="0" hangingPunct="1">
              <a:buNone/>
              <a:defRPr lang="zh-CN" altLang="en-US" sz="1867" b="1" i="0"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46" name="文本占位符 12"/>
          <p:cNvSpPr>
            <a:spLocks noGrp="1"/>
          </p:cNvSpPr>
          <p:nvPr>
            <p:ph type="body" sz="quarter" idx="21" hasCustomPrompt="1"/>
          </p:nvPr>
        </p:nvSpPr>
        <p:spPr>
          <a:xfrm>
            <a:off x="6623936" y="4869161"/>
            <a:ext cx="2196797" cy="1611851"/>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panose="020B0604020202020204"/>
              <a:buNone/>
              <a:defRPr lang="zh-CN" altLang="en-US" sz="1400" b="0" i="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endParaRPr kumimoji="1" lang="zh-CN" altLang="en-US" dirty="0"/>
          </a:p>
        </p:txBody>
      </p:sp>
      <p:sp>
        <p:nvSpPr>
          <p:cNvPr id="47" name="文本占位符 12"/>
          <p:cNvSpPr>
            <a:spLocks noGrp="1"/>
          </p:cNvSpPr>
          <p:nvPr>
            <p:ph type="body" sz="quarter" idx="22"/>
          </p:nvPr>
        </p:nvSpPr>
        <p:spPr>
          <a:xfrm>
            <a:off x="9408246" y="3897455"/>
            <a:ext cx="2196797" cy="738716"/>
          </a:xfrm>
          <a:prstGeom prst="rect">
            <a:avLst/>
          </a:prstGeom>
        </p:spPr>
        <p:txBody>
          <a:bodyPr vert="horz"/>
          <a:lstStyle>
            <a:lvl1pPr marL="0" indent="0" algn="l" defTabSz="609585" rtl="0" eaLnBrk="1" latinLnBrk="0" hangingPunct="1">
              <a:buNone/>
              <a:defRPr lang="zh-CN" altLang="en-US" sz="1867" b="1" i="0"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48" name="文本占位符 12"/>
          <p:cNvSpPr>
            <a:spLocks noGrp="1"/>
          </p:cNvSpPr>
          <p:nvPr>
            <p:ph type="body" sz="quarter" idx="23" hasCustomPrompt="1"/>
          </p:nvPr>
        </p:nvSpPr>
        <p:spPr>
          <a:xfrm>
            <a:off x="9408246" y="4869161"/>
            <a:ext cx="2196797" cy="1611851"/>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panose="020B0604020202020204"/>
              <a:buNone/>
              <a:defRPr lang="zh-CN" altLang="en-US" sz="1400" b="0" i="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marL="0" marR="0" lvl="0" indent="0" algn="l" defTabSz="609585" rtl="0" eaLnBrk="1" fontAlgn="auto" latinLnBrk="0" hangingPunct="1">
              <a:lnSpc>
                <a:spcPct val="100000"/>
              </a:lnSpc>
              <a:spcBef>
                <a:spcPct val="20000"/>
              </a:spcBef>
              <a:spcAft>
                <a:spcPts val="0"/>
              </a:spcAft>
              <a:buClrTx/>
              <a:buSzTx/>
              <a:buFont typeface="Arial" panose="020B0604020202020204"/>
              <a:buNone/>
              <a:defRPr/>
            </a:pPr>
            <a:endParaRPr kumimoji="1" lang="zh-CN" altLang="en-US" dirty="0"/>
          </a:p>
        </p:txBody>
      </p:sp>
    </p:spTree>
    <p:extLst>
      <p:ext uri="{BB962C8B-B14F-4D97-AF65-F5344CB8AC3E}">
        <p14:creationId xmlns:p14="http://schemas.microsoft.com/office/powerpoint/2010/main" val="23632648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44851" y="358117"/>
            <a:ext cx="6540500" cy="625387"/>
          </a:xfrm>
          <a:prstGeom prst="rect">
            <a:avLst/>
          </a:prstGeom>
        </p:spPr>
        <p:txBody>
          <a:bodyPr vert="horz"/>
          <a:lstStyle>
            <a:lvl1pPr marL="0" indent="0" algn="ctr" defTabSz="609585" rtl="0" eaLnBrk="1" latinLnBrk="0" hangingPunct="1">
              <a:buNone/>
              <a:defRPr lang="zh-CN" altLang="en-US" sz="3200" b="1" kern="1200" dirty="0" smtClean="0">
                <a:solidFill>
                  <a:srgbClr val="0058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9" name="文本占位符 8"/>
          <p:cNvSpPr>
            <a:spLocks noGrp="1"/>
          </p:cNvSpPr>
          <p:nvPr>
            <p:ph type="body" sz="quarter" idx="11"/>
          </p:nvPr>
        </p:nvSpPr>
        <p:spPr>
          <a:xfrm>
            <a:off x="3244851" y="983504"/>
            <a:ext cx="6540500" cy="385304"/>
          </a:xfrm>
          <a:prstGeom prst="rect">
            <a:avLst/>
          </a:prstGeom>
        </p:spPr>
        <p:txBody>
          <a:bodyPr vert="horz"/>
          <a:lstStyle>
            <a:lvl1pPr marL="0" indent="0" algn="ctr" defTabSz="609585" rtl="0" eaLnBrk="1" latinLnBrk="0" hangingPunct="1">
              <a:buNone/>
              <a:defRPr lang="zh-CN" altLang="en-US" sz="1867"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pic>
        <p:nvPicPr>
          <p:cNvPr id="5" name="图片 4"/>
          <p:cNvPicPr>
            <a:picLocks noChangeAspect="1"/>
          </p:cNvPicPr>
          <p:nvPr userDrawn="1"/>
        </p:nvPicPr>
        <p:blipFill>
          <a:blip r:embed="rId2"/>
          <a:stretch>
            <a:fillRect/>
          </a:stretch>
        </p:blipFill>
        <p:spPr>
          <a:xfrm>
            <a:off x="515605" y="433139"/>
            <a:ext cx="1938839" cy="749989"/>
          </a:xfrm>
          <a:prstGeom prst="rect">
            <a:avLst/>
          </a:prstGeom>
        </p:spPr>
      </p:pic>
    </p:spTree>
    <p:extLst>
      <p:ext uri="{BB962C8B-B14F-4D97-AF65-F5344CB8AC3E}">
        <p14:creationId xmlns:p14="http://schemas.microsoft.com/office/powerpoint/2010/main" val="28725914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44851" y="358117"/>
            <a:ext cx="6540500" cy="625387"/>
          </a:xfrm>
          <a:prstGeom prst="rect">
            <a:avLst/>
          </a:prstGeom>
        </p:spPr>
        <p:txBody>
          <a:bodyPr vert="horz"/>
          <a:lstStyle>
            <a:lvl1pPr marL="0" indent="0" algn="ctr" defTabSz="609585" rtl="0" eaLnBrk="1" latinLnBrk="0" hangingPunct="1">
              <a:buNone/>
              <a:defRPr lang="zh-CN" altLang="en-US" sz="3200" b="1" kern="1200" dirty="0" smtClean="0">
                <a:solidFill>
                  <a:srgbClr val="0058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9" name="文本占位符 8"/>
          <p:cNvSpPr>
            <a:spLocks noGrp="1"/>
          </p:cNvSpPr>
          <p:nvPr>
            <p:ph type="body" sz="quarter" idx="11"/>
          </p:nvPr>
        </p:nvSpPr>
        <p:spPr>
          <a:xfrm>
            <a:off x="3244851" y="983504"/>
            <a:ext cx="6540500" cy="385304"/>
          </a:xfrm>
          <a:prstGeom prst="rect">
            <a:avLst/>
          </a:prstGeom>
        </p:spPr>
        <p:txBody>
          <a:bodyPr vert="horz"/>
          <a:lstStyle>
            <a:lvl1pPr marL="0" indent="0" algn="ctr" defTabSz="609585" rtl="0" eaLnBrk="1" latinLnBrk="0" hangingPunct="1">
              <a:buNone/>
              <a:defRPr lang="zh-CN" altLang="en-US" sz="1867"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grpSp>
        <p:nvGrpSpPr>
          <p:cNvPr id="5" name="组合 4"/>
          <p:cNvGrpSpPr/>
          <p:nvPr userDrawn="1"/>
        </p:nvGrpSpPr>
        <p:grpSpPr>
          <a:xfrm>
            <a:off x="4746771" y="1749833"/>
            <a:ext cx="2698452" cy="4279904"/>
            <a:chOff x="3560078" y="1374083"/>
            <a:chExt cx="2023839" cy="3209928"/>
          </a:xfrm>
          <a:effectLst>
            <a:outerShdw blurRad="381000" dist="165100" dir="9240000" sx="106000" sy="106000" algn="ctr" rotWithShape="0">
              <a:srgbClr val="0058C4">
                <a:alpha val="63000"/>
              </a:srgbClr>
            </a:outerShdw>
          </a:effectLst>
        </p:grpSpPr>
        <p:sp>
          <p:nvSpPr>
            <p:cNvPr id="6" name="矩形 5"/>
            <p:cNvSpPr/>
            <p:nvPr/>
          </p:nvSpPr>
          <p:spPr>
            <a:xfrm>
              <a:off x="3560080" y="1650312"/>
              <a:ext cx="2023837" cy="2933699"/>
            </a:xfrm>
            <a:prstGeom prst="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nvGrpSpPr>
            <p:cNvPr id="8" name="组合 7"/>
            <p:cNvGrpSpPr/>
            <p:nvPr/>
          </p:nvGrpSpPr>
          <p:grpSpPr>
            <a:xfrm>
              <a:off x="3560078" y="1374083"/>
              <a:ext cx="2023839" cy="1107664"/>
              <a:chOff x="3560078" y="1374083"/>
              <a:chExt cx="2023839" cy="1107664"/>
            </a:xfrm>
          </p:grpSpPr>
          <p:sp>
            <p:nvSpPr>
              <p:cNvPr id="10" name="矩形 9"/>
              <p:cNvSpPr/>
              <p:nvPr/>
            </p:nvSpPr>
            <p:spPr>
              <a:xfrm>
                <a:off x="3560080" y="1374083"/>
                <a:ext cx="2023837" cy="27623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11" name="三角形 10"/>
              <p:cNvSpPr/>
              <p:nvPr/>
            </p:nvSpPr>
            <p:spPr>
              <a:xfrm rot="10800000">
                <a:off x="3560078" y="1650311"/>
                <a:ext cx="2023837" cy="831436"/>
              </a:xfrm>
              <a:prstGeom prst="triangle">
                <a:avLst>
                  <a:gd name="adj" fmla="val 49287"/>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grpSp>
      <p:grpSp>
        <p:nvGrpSpPr>
          <p:cNvPr id="12" name="组合 11"/>
          <p:cNvGrpSpPr/>
          <p:nvPr userDrawn="1"/>
        </p:nvGrpSpPr>
        <p:grpSpPr>
          <a:xfrm>
            <a:off x="1347429" y="1883444"/>
            <a:ext cx="2698452" cy="4279904"/>
            <a:chOff x="3560078" y="1374083"/>
            <a:chExt cx="2023839" cy="3209928"/>
          </a:xfrm>
          <a:effectLst/>
        </p:grpSpPr>
        <p:sp>
          <p:nvSpPr>
            <p:cNvPr id="13" name="矩形 12"/>
            <p:cNvSpPr/>
            <p:nvPr/>
          </p:nvSpPr>
          <p:spPr>
            <a:xfrm>
              <a:off x="3560080" y="1650312"/>
              <a:ext cx="2023837" cy="293369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nvGrpSpPr>
            <p:cNvPr id="14" name="组合 13"/>
            <p:cNvGrpSpPr/>
            <p:nvPr/>
          </p:nvGrpSpPr>
          <p:grpSpPr>
            <a:xfrm>
              <a:off x="3560078" y="1374083"/>
              <a:ext cx="2023839" cy="1107664"/>
              <a:chOff x="3560078" y="1374083"/>
              <a:chExt cx="2023839" cy="1107664"/>
            </a:xfrm>
          </p:grpSpPr>
          <p:sp>
            <p:nvSpPr>
              <p:cNvPr id="15" name="矩形 14"/>
              <p:cNvSpPr/>
              <p:nvPr/>
            </p:nvSpPr>
            <p:spPr>
              <a:xfrm>
                <a:off x="3560080" y="1374083"/>
                <a:ext cx="2023837" cy="276230"/>
              </a:xfrm>
              <a:prstGeom prst="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16" name="三角形 15"/>
              <p:cNvSpPr/>
              <p:nvPr/>
            </p:nvSpPr>
            <p:spPr>
              <a:xfrm rot="10800000">
                <a:off x="3560078" y="1650311"/>
                <a:ext cx="2023837" cy="831436"/>
              </a:xfrm>
              <a:prstGeom prst="triangle">
                <a:avLst>
                  <a:gd name="adj" fmla="val 49287"/>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grpSp>
      <p:sp>
        <p:nvSpPr>
          <p:cNvPr id="17" name="圆角矩形 16"/>
          <p:cNvSpPr/>
          <p:nvPr userDrawn="1"/>
        </p:nvSpPr>
        <p:spPr>
          <a:xfrm>
            <a:off x="1830348" y="5521506"/>
            <a:ext cx="1840085" cy="360711"/>
          </a:xfrm>
          <a:prstGeom prst="round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nvGrpSpPr>
          <p:cNvPr id="18" name="组合 17"/>
          <p:cNvGrpSpPr/>
          <p:nvPr userDrawn="1"/>
        </p:nvGrpSpPr>
        <p:grpSpPr>
          <a:xfrm>
            <a:off x="8146118" y="1883444"/>
            <a:ext cx="2698452" cy="4279904"/>
            <a:chOff x="3560078" y="1374083"/>
            <a:chExt cx="2023839" cy="3209928"/>
          </a:xfrm>
          <a:effectLst/>
        </p:grpSpPr>
        <p:sp>
          <p:nvSpPr>
            <p:cNvPr id="19" name="矩形 18"/>
            <p:cNvSpPr/>
            <p:nvPr/>
          </p:nvSpPr>
          <p:spPr>
            <a:xfrm>
              <a:off x="3560080" y="1650312"/>
              <a:ext cx="2023837" cy="293369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nvGrpSpPr>
            <p:cNvPr id="20" name="组合 19"/>
            <p:cNvGrpSpPr/>
            <p:nvPr/>
          </p:nvGrpSpPr>
          <p:grpSpPr>
            <a:xfrm>
              <a:off x="3560078" y="1374083"/>
              <a:ext cx="2023839" cy="1107664"/>
              <a:chOff x="3560078" y="1374083"/>
              <a:chExt cx="2023839" cy="1107664"/>
            </a:xfrm>
          </p:grpSpPr>
          <p:sp>
            <p:nvSpPr>
              <p:cNvPr id="21" name="矩形 20"/>
              <p:cNvSpPr/>
              <p:nvPr/>
            </p:nvSpPr>
            <p:spPr>
              <a:xfrm>
                <a:off x="3560080" y="1374083"/>
                <a:ext cx="2023837" cy="276230"/>
              </a:xfrm>
              <a:prstGeom prst="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22" name="三角形 21"/>
              <p:cNvSpPr/>
              <p:nvPr/>
            </p:nvSpPr>
            <p:spPr>
              <a:xfrm rot="10800000">
                <a:off x="3560078" y="1650311"/>
                <a:ext cx="2023837" cy="831436"/>
              </a:xfrm>
              <a:prstGeom prst="triangle">
                <a:avLst>
                  <a:gd name="adj" fmla="val 49287"/>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grpSp>
      <p:sp>
        <p:nvSpPr>
          <p:cNvPr id="23" name="圆角矩形 22"/>
          <p:cNvSpPr/>
          <p:nvPr userDrawn="1"/>
        </p:nvSpPr>
        <p:spPr>
          <a:xfrm>
            <a:off x="8629038" y="5521506"/>
            <a:ext cx="1840085" cy="360711"/>
          </a:xfrm>
          <a:prstGeom prst="round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4" name="文本占位符 12"/>
          <p:cNvSpPr>
            <a:spLocks noGrp="1"/>
          </p:cNvSpPr>
          <p:nvPr>
            <p:ph type="body" sz="quarter" idx="12"/>
          </p:nvPr>
        </p:nvSpPr>
        <p:spPr>
          <a:xfrm>
            <a:off x="1577110" y="2004486"/>
            <a:ext cx="2196797" cy="651631"/>
          </a:xfrm>
          <a:prstGeom prst="rect">
            <a:avLst/>
          </a:prstGeom>
        </p:spPr>
        <p:txBody>
          <a:bodyPr vert="horz"/>
          <a:lstStyle>
            <a:lvl1pPr marL="0" indent="0" algn="ctr" defTabSz="609585" rtl="0" eaLnBrk="1" latinLnBrk="0" hangingPunct="1">
              <a:buNone/>
              <a:defRPr lang="zh-CN" altLang="en-US" sz="1867"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25" name="文本占位符 12"/>
          <p:cNvSpPr>
            <a:spLocks noGrp="1"/>
          </p:cNvSpPr>
          <p:nvPr>
            <p:ph type="body" sz="quarter" idx="14" hasCustomPrompt="1"/>
          </p:nvPr>
        </p:nvSpPr>
        <p:spPr>
          <a:xfrm>
            <a:off x="1577110" y="3738804"/>
            <a:ext cx="2196797" cy="1540768"/>
          </a:xfrm>
          <a:prstGeom prst="rect">
            <a:avLst/>
          </a:prstGeom>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panose="020B060402020202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lvl="0"/>
            <a:endParaRPr kumimoji="1" lang="zh-CN" altLang="en-US" dirty="0"/>
          </a:p>
        </p:txBody>
      </p:sp>
      <p:sp>
        <p:nvSpPr>
          <p:cNvPr id="26" name="文本占位符 12"/>
          <p:cNvSpPr>
            <a:spLocks noGrp="1"/>
          </p:cNvSpPr>
          <p:nvPr>
            <p:ph type="body" sz="quarter" idx="15"/>
          </p:nvPr>
        </p:nvSpPr>
        <p:spPr>
          <a:xfrm>
            <a:off x="8400256" y="2004486"/>
            <a:ext cx="2196797" cy="651631"/>
          </a:xfrm>
          <a:prstGeom prst="rect">
            <a:avLst/>
          </a:prstGeom>
        </p:spPr>
        <p:txBody>
          <a:bodyPr vert="horz"/>
          <a:lstStyle>
            <a:lvl1pPr marL="0" indent="0" algn="ctr" defTabSz="609585" rtl="0" eaLnBrk="1" latinLnBrk="0" hangingPunct="1">
              <a:buNone/>
              <a:defRPr lang="zh-CN" altLang="en-US" sz="1867"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27" name="文本占位符 12"/>
          <p:cNvSpPr>
            <a:spLocks noGrp="1"/>
          </p:cNvSpPr>
          <p:nvPr>
            <p:ph type="body" sz="quarter" idx="16" hasCustomPrompt="1"/>
          </p:nvPr>
        </p:nvSpPr>
        <p:spPr>
          <a:xfrm>
            <a:off x="8400256" y="3738804"/>
            <a:ext cx="2196797" cy="1540768"/>
          </a:xfrm>
          <a:prstGeom prst="rect">
            <a:avLst/>
          </a:prstGeom>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panose="020B060402020202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lvl="0"/>
            <a:endParaRPr kumimoji="1" lang="zh-CN" altLang="en-US" dirty="0"/>
          </a:p>
        </p:txBody>
      </p:sp>
      <p:sp>
        <p:nvSpPr>
          <p:cNvPr id="28" name="文本占位符 12"/>
          <p:cNvSpPr>
            <a:spLocks noGrp="1"/>
          </p:cNvSpPr>
          <p:nvPr>
            <p:ph type="body" sz="quarter" idx="17"/>
          </p:nvPr>
        </p:nvSpPr>
        <p:spPr>
          <a:xfrm>
            <a:off x="5039883" y="2004486"/>
            <a:ext cx="2196797" cy="651631"/>
          </a:xfrm>
          <a:prstGeom prst="rect">
            <a:avLst/>
          </a:prstGeom>
        </p:spPr>
        <p:txBody>
          <a:bodyPr vert="horz"/>
          <a:lstStyle>
            <a:lvl1pPr marL="0" indent="0" algn="ctr" defTabSz="609585" rtl="0" eaLnBrk="1" latinLnBrk="0" hangingPunct="1">
              <a:buNone/>
              <a:defRPr lang="zh-CN" altLang="en-US" sz="1867" b="1" kern="1200" dirty="0" smtClean="0">
                <a:solidFill>
                  <a:srgbClr val="0059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29" name="文本占位符 12"/>
          <p:cNvSpPr>
            <a:spLocks noGrp="1"/>
          </p:cNvSpPr>
          <p:nvPr>
            <p:ph type="body" sz="quarter" idx="18" hasCustomPrompt="1"/>
          </p:nvPr>
        </p:nvSpPr>
        <p:spPr>
          <a:xfrm>
            <a:off x="5039883" y="3738804"/>
            <a:ext cx="2196797" cy="1540768"/>
          </a:xfrm>
          <a:prstGeom prst="rect">
            <a:avLst/>
          </a:prstGeom>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panose="020B0604020202020204"/>
              <a:buNone/>
              <a:defRPr lang="zh-CN" altLang="en-US" sz="1600" kern="1200" dirty="0" smtClean="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ctr" defTabSz="609585" rtl="0" eaLnBrk="1" fontAlgn="auto" latinLnBrk="0" hangingPunct="1">
              <a:lnSpc>
                <a:spcPct val="100000"/>
              </a:lnSpc>
              <a:spcBef>
                <a:spcPct val="20000"/>
              </a:spcBef>
              <a:spcAft>
                <a:spcPts val="0"/>
              </a:spcAft>
              <a:buClrTx/>
              <a:buSzTx/>
              <a:buFont typeface="Arial" panose="020B0604020202020204"/>
              <a:buNone/>
              <a:defRPr/>
            </a:pPr>
            <a:r>
              <a:rPr kumimoji="1" lang="zh-CN" altLang="en-US" dirty="0"/>
              <a:t>单击此处编辑母版文本样式</a:t>
            </a:r>
          </a:p>
          <a:p>
            <a:pPr lvl="0"/>
            <a:endParaRPr kumimoji="1" lang="zh-CN" altLang="en-US" dirty="0"/>
          </a:p>
        </p:txBody>
      </p:sp>
      <p:pic>
        <p:nvPicPr>
          <p:cNvPr id="30" name="图片 29"/>
          <p:cNvPicPr>
            <a:picLocks noChangeAspect="1"/>
          </p:cNvPicPr>
          <p:nvPr userDrawn="1"/>
        </p:nvPicPr>
        <p:blipFill>
          <a:blip r:embed="rId2"/>
          <a:stretch>
            <a:fillRect/>
          </a:stretch>
        </p:blipFill>
        <p:spPr>
          <a:xfrm>
            <a:off x="515605" y="433139"/>
            <a:ext cx="1938839" cy="749989"/>
          </a:xfrm>
          <a:prstGeom prst="rect">
            <a:avLst/>
          </a:prstGeom>
        </p:spPr>
      </p:pic>
    </p:spTree>
    <p:extLst>
      <p:ext uri="{BB962C8B-B14F-4D97-AF65-F5344CB8AC3E}">
        <p14:creationId xmlns:p14="http://schemas.microsoft.com/office/powerpoint/2010/main" val="236254655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44851" y="358117"/>
            <a:ext cx="6540500" cy="625387"/>
          </a:xfrm>
          <a:prstGeom prst="rect">
            <a:avLst/>
          </a:prstGeom>
        </p:spPr>
        <p:txBody>
          <a:bodyPr vert="horz"/>
          <a:lstStyle>
            <a:lvl1pPr marL="0" indent="0" algn="ctr" defTabSz="609585" rtl="0" eaLnBrk="1" latinLnBrk="0" hangingPunct="1">
              <a:buNone/>
              <a:defRPr lang="zh-CN" altLang="en-US" sz="3200" b="1" kern="1200" dirty="0" smtClean="0">
                <a:solidFill>
                  <a:srgbClr val="0058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9" name="文本占位符 8"/>
          <p:cNvSpPr>
            <a:spLocks noGrp="1"/>
          </p:cNvSpPr>
          <p:nvPr>
            <p:ph type="body" sz="quarter" idx="11"/>
          </p:nvPr>
        </p:nvSpPr>
        <p:spPr>
          <a:xfrm>
            <a:off x="3244851" y="983504"/>
            <a:ext cx="6540500" cy="385304"/>
          </a:xfrm>
          <a:prstGeom prst="rect">
            <a:avLst/>
          </a:prstGeom>
        </p:spPr>
        <p:txBody>
          <a:bodyPr vert="horz"/>
          <a:lstStyle>
            <a:lvl1pPr marL="0" indent="0" algn="ctr" defTabSz="609585" rtl="0" eaLnBrk="1" latinLnBrk="0" hangingPunct="1">
              <a:buNone/>
              <a:defRPr lang="zh-CN" altLang="en-US" sz="1867"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5" name="剪去对角的矩形 4"/>
          <p:cNvSpPr/>
          <p:nvPr userDrawn="1"/>
        </p:nvSpPr>
        <p:spPr>
          <a:xfrm>
            <a:off x="424597" y="2630185"/>
            <a:ext cx="11379200" cy="1777524"/>
          </a:xfrm>
          <a:prstGeom prst="snip2DiagRect">
            <a:avLst>
              <a:gd name="adj1" fmla="val 0"/>
              <a:gd name="adj2" fmla="val 50000"/>
            </a:avLst>
          </a:prstGeom>
          <a:solidFill>
            <a:srgbClr val="0059C4"/>
          </a:solidFill>
          <a:ln>
            <a:noFill/>
          </a:ln>
          <a:effectLst>
            <a:outerShdw blurRad="381000" dist="165100" dir="9240000" sx="106000" sy="106000" algn="ctr" rotWithShape="0">
              <a:srgbClr val="0059C4">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4" name="文本占位符 3"/>
          <p:cNvSpPr>
            <a:spLocks noGrp="1"/>
          </p:cNvSpPr>
          <p:nvPr>
            <p:ph type="body" sz="quarter" idx="12"/>
          </p:nvPr>
        </p:nvSpPr>
        <p:spPr>
          <a:xfrm>
            <a:off x="8974666" y="2957845"/>
            <a:ext cx="1986844" cy="383116"/>
          </a:xfrm>
          <a:prstGeom prst="rect">
            <a:avLst/>
          </a:prstGeom>
        </p:spPr>
        <p:txBody>
          <a:bodyPr vert="horz"/>
          <a:lstStyle>
            <a:lvl1pPr marL="0" indent="0" algn="l" defTabSz="609585" rtl="0" eaLnBrk="1" latinLnBrk="0" hangingPunct="1">
              <a:buNone/>
              <a:defRPr lang="zh-CN" altLang="en-US" sz="1600"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13" name="文本占位符 12"/>
          <p:cNvSpPr>
            <a:spLocks noGrp="1"/>
          </p:cNvSpPr>
          <p:nvPr>
            <p:ph type="body" sz="quarter" idx="14"/>
          </p:nvPr>
        </p:nvSpPr>
        <p:spPr>
          <a:xfrm>
            <a:off x="1411818" y="3016250"/>
            <a:ext cx="1917700" cy="368300"/>
          </a:xfrm>
          <a:prstGeom prst="rect">
            <a:avLst/>
          </a:prstGeom>
        </p:spPr>
        <p:txBody>
          <a:bodyPr vert="horz"/>
          <a:lstStyle>
            <a:lvl1pPr marL="0" indent="0" algn="r" defTabSz="609585" rtl="0" eaLnBrk="1" latinLnBrk="0" hangingPunct="1">
              <a:buNone/>
              <a:defRPr lang="zh-CN" altLang="en-US" sz="1600"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11" name="文本占位符 10"/>
          <p:cNvSpPr>
            <a:spLocks noGrp="1"/>
          </p:cNvSpPr>
          <p:nvPr>
            <p:ph type="body" sz="quarter" idx="13" hasCustomPrompt="1"/>
          </p:nvPr>
        </p:nvSpPr>
        <p:spPr>
          <a:xfrm>
            <a:off x="8974665" y="3561092"/>
            <a:ext cx="2201335" cy="580775"/>
          </a:xfrm>
          <a:prstGeom prst="rect">
            <a:avLst/>
          </a:prstGeom>
        </p:spPr>
        <p:txBody>
          <a:bodyPr vert="horz"/>
          <a:lstStyle>
            <a:lvl1pPr marL="0" marR="0" indent="0" algn="l" defTabSz="609585" rtl="0" eaLnBrk="1" fontAlgn="auto" latinLnBrk="0" hangingPunct="1">
              <a:lnSpc>
                <a:spcPct val="150000"/>
              </a:lnSpc>
              <a:spcBef>
                <a:spcPct val="20000"/>
              </a:spcBef>
              <a:spcAft>
                <a:spcPts val="0"/>
              </a:spcAft>
              <a:buClrTx/>
              <a:buSzTx/>
              <a:buFont typeface="Arial" panose="020B0604020202020204"/>
              <a:buNone/>
              <a:defRPr kumimoji="1" lang="zh-CN" altLang="en-US" sz="1067" kern="1200" dirty="0" smtClean="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l" defTabSz="609585" rtl="0" eaLnBrk="1" fontAlgn="auto" latinLnBrk="0" hangingPunct="1">
              <a:lnSpc>
                <a:spcPct val="15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p:txBody>
      </p:sp>
      <p:sp>
        <p:nvSpPr>
          <p:cNvPr id="15" name="文本占位符 14"/>
          <p:cNvSpPr>
            <a:spLocks noGrp="1"/>
          </p:cNvSpPr>
          <p:nvPr>
            <p:ph type="body" sz="quarter" idx="15" hasCustomPrompt="1"/>
          </p:nvPr>
        </p:nvSpPr>
        <p:spPr>
          <a:xfrm>
            <a:off x="1095023" y="3560233"/>
            <a:ext cx="2149828" cy="581635"/>
          </a:xfrm>
          <a:prstGeom prst="rect">
            <a:avLst/>
          </a:prstGeom>
        </p:spPr>
        <p:txBody>
          <a:bodyPr vert="horz"/>
          <a:lstStyle>
            <a:lvl1pPr marL="0" marR="0" indent="0" algn="r" defTabSz="609585" rtl="0" eaLnBrk="1" fontAlgn="auto" latinLnBrk="0" hangingPunct="1">
              <a:lnSpc>
                <a:spcPct val="150000"/>
              </a:lnSpc>
              <a:spcBef>
                <a:spcPct val="20000"/>
              </a:spcBef>
              <a:spcAft>
                <a:spcPts val="0"/>
              </a:spcAft>
              <a:buClrTx/>
              <a:buSzTx/>
              <a:buFont typeface="Arial" panose="020B0604020202020204"/>
              <a:buNone/>
              <a:defRPr lang="zh-CN" altLang="en-US" sz="1067" kern="1200" dirty="0" smtClean="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r" defTabSz="609585" rtl="0" eaLnBrk="1" fontAlgn="auto" latinLnBrk="0" hangingPunct="1">
              <a:lnSpc>
                <a:spcPct val="15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lvl="0"/>
            <a:endParaRPr kumimoji="1" lang="zh-CN" altLang="en-US" dirty="0"/>
          </a:p>
        </p:txBody>
      </p:sp>
      <p:sp>
        <p:nvSpPr>
          <p:cNvPr id="18" name="文本占位符 17"/>
          <p:cNvSpPr>
            <a:spLocks noGrp="1"/>
          </p:cNvSpPr>
          <p:nvPr>
            <p:ph type="body" sz="quarter" idx="16" hasCustomPrompt="1"/>
          </p:nvPr>
        </p:nvSpPr>
        <p:spPr>
          <a:xfrm>
            <a:off x="1964267" y="5554133"/>
            <a:ext cx="8240184" cy="835377"/>
          </a:xfrm>
          <a:prstGeom prst="rect">
            <a:avLst/>
          </a:prstGeom>
        </p:spPr>
        <p:txBody>
          <a:bodyPr vert="horz"/>
          <a:lstStyle>
            <a:lvl1pPr marL="0" marR="0" indent="0" algn="ctr" defTabSz="609585" rtl="0" eaLnBrk="1" fontAlgn="auto" latinLnBrk="0" hangingPunct="1">
              <a:lnSpc>
                <a:spcPct val="130000"/>
              </a:lnSpc>
              <a:spcBef>
                <a:spcPct val="20000"/>
              </a:spcBef>
              <a:spcAft>
                <a:spcPts val="0"/>
              </a:spcAft>
              <a:buClrTx/>
              <a:buSzTx/>
              <a:buFont typeface="Arial" panose="020B0604020202020204"/>
              <a:buNone/>
              <a:defRPr lang="zh-CN" altLang="en-US" sz="1333"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marL="0" marR="0" lvl="0" indent="0" algn="ctr" defTabSz="609585" rtl="0" eaLnBrk="1" fontAlgn="auto" latinLnBrk="0" hangingPunct="1">
              <a:lnSpc>
                <a:spcPct val="150000"/>
              </a:lnSpc>
              <a:spcBef>
                <a:spcPct val="20000"/>
              </a:spcBef>
              <a:spcAft>
                <a:spcPts val="0"/>
              </a:spcAft>
              <a:buClrTx/>
              <a:buSzTx/>
              <a:buFont typeface="Arial" panose="020B0604020202020204"/>
              <a:buNone/>
              <a:defRPr/>
            </a:pPr>
            <a:r>
              <a:rPr kumimoji="1" lang="zh-CN" altLang="en-US" dirty="0"/>
              <a:t>单击此处编辑母版文本样式单击此处编辑母版文本样式</a:t>
            </a:r>
          </a:p>
          <a:p>
            <a:pPr marL="0" marR="0" lvl="0" indent="0" algn="ctr" defTabSz="609585" rtl="0" eaLnBrk="1" fontAlgn="auto" latinLnBrk="0" hangingPunct="1">
              <a:lnSpc>
                <a:spcPct val="150000"/>
              </a:lnSpc>
              <a:spcBef>
                <a:spcPct val="20000"/>
              </a:spcBef>
              <a:spcAft>
                <a:spcPts val="0"/>
              </a:spcAft>
              <a:buClrTx/>
              <a:buSzTx/>
              <a:buFont typeface="Arial" panose="020B0604020202020204"/>
              <a:buNone/>
              <a:defRPr/>
            </a:pPr>
            <a:r>
              <a:rPr kumimoji="1" lang="zh-CN" altLang="en-US" dirty="0"/>
              <a:t>单击此处编辑母版文本样式</a:t>
            </a:r>
          </a:p>
        </p:txBody>
      </p:sp>
      <p:pic>
        <p:nvPicPr>
          <p:cNvPr id="12" name="图片 11"/>
          <p:cNvPicPr>
            <a:picLocks noChangeAspect="1"/>
          </p:cNvPicPr>
          <p:nvPr userDrawn="1"/>
        </p:nvPicPr>
        <p:blipFill>
          <a:blip r:embed="rId2"/>
          <a:stretch>
            <a:fillRect/>
          </a:stretch>
        </p:blipFill>
        <p:spPr>
          <a:xfrm>
            <a:off x="515605" y="433139"/>
            <a:ext cx="1938839" cy="749989"/>
          </a:xfrm>
          <a:prstGeom prst="rect">
            <a:avLst/>
          </a:prstGeom>
        </p:spPr>
      </p:pic>
    </p:spTree>
    <p:extLst>
      <p:ext uri="{BB962C8B-B14F-4D97-AF65-F5344CB8AC3E}">
        <p14:creationId xmlns:p14="http://schemas.microsoft.com/office/powerpoint/2010/main" val="8890990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2400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0059C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2662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677334" y="176107"/>
            <a:ext cx="7234767" cy="745067"/>
          </a:xfrm>
          <a:prstGeom prst="rect">
            <a:avLst/>
          </a:prstGeom>
        </p:spPr>
        <p:txBody>
          <a:bodyPr vert="horz"/>
          <a:lstStyle>
            <a:lvl1pPr marL="0" indent="0" algn="l" defTabSz="609585" rtl="0" eaLnBrk="1" latinLnBrk="0" hangingPunct="1">
              <a:buNone/>
              <a:defRPr lang="zh-CN" altLang="en-US" sz="3733"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5" name="文本占位符 4"/>
          <p:cNvSpPr>
            <a:spLocks noGrp="1"/>
          </p:cNvSpPr>
          <p:nvPr>
            <p:ph type="body" sz="quarter" idx="11"/>
          </p:nvPr>
        </p:nvSpPr>
        <p:spPr>
          <a:xfrm>
            <a:off x="772585" y="1652271"/>
            <a:ext cx="4889500" cy="569383"/>
          </a:xfrm>
          <a:prstGeom prst="rect">
            <a:avLst/>
          </a:prstGeom>
        </p:spPr>
        <p:txBody>
          <a:bodyPr vert="horz"/>
          <a:lstStyle>
            <a:lvl1pPr marL="0" indent="0" algn="l" defTabSz="609585" rtl="0" eaLnBrk="1" latinLnBrk="0" hangingPunct="1">
              <a:buNone/>
              <a:defRPr lang="zh-CN" altLang="en-US" sz="2400" kern="1200" dirty="0" smtClean="0">
                <a:solidFill>
                  <a:srgbClr val="374A56"/>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7" name="文本占位符 6"/>
          <p:cNvSpPr>
            <a:spLocks noGrp="1"/>
          </p:cNvSpPr>
          <p:nvPr>
            <p:ph type="body" sz="quarter" idx="12"/>
          </p:nvPr>
        </p:nvSpPr>
        <p:spPr>
          <a:xfrm>
            <a:off x="772585" y="2437554"/>
            <a:ext cx="4889500" cy="1585807"/>
          </a:xfrm>
          <a:prstGeom prst="rect">
            <a:avLst/>
          </a:prstGeom>
        </p:spPr>
        <p:txBody>
          <a:bodyPr vert="horz"/>
          <a:lstStyle>
            <a:lvl1pPr marL="380990" marR="0" indent="-380990" algn="l" defTabSz="609585" rtl="0" eaLnBrk="1" fontAlgn="auto" latinLnBrk="0" hangingPunct="1">
              <a:lnSpc>
                <a:spcPct val="150000"/>
              </a:lnSpc>
              <a:spcBef>
                <a:spcPct val="20000"/>
              </a:spcBef>
              <a:spcAft>
                <a:spcPts val="0"/>
              </a:spcAft>
              <a:buClrTx/>
              <a:buSzTx/>
              <a:buFont typeface="Arial" panose="020B0604020202020204" pitchFamily="34" charset="0"/>
              <a:buChar char="•"/>
              <a:defRPr lang="zh-CN" altLang="en-US" sz="1867"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vl2pPr marL="380990" indent="-380990" algn="l" defTabSz="609585" rtl="0" eaLnBrk="1" latinLnBrk="0" hangingPunct="1">
              <a:lnSpc>
                <a:spcPct val="150000"/>
              </a:lnSpc>
              <a:buFont typeface="Arial" panose="020B0604020202020204" pitchFamily="34" charset="0"/>
              <a:buChar char="•"/>
              <a:defRPr lang="zh-CN" altLang="en-US" sz="1867"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2pPr>
            <a:lvl3pPr marL="380990" indent="-380990" algn="l" defTabSz="609585" rtl="0" eaLnBrk="1" latinLnBrk="0" hangingPunct="1">
              <a:lnSpc>
                <a:spcPct val="150000"/>
              </a:lnSpc>
              <a:buFont typeface="Arial" panose="020B0604020202020204" pitchFamily="34" charset="0"/>
              <a:buChar char="•"/>
              <a:defRPr lang="zh-CN" altLang="en-US" sz="1867"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3pPr>
            <a:lvl4pPr marL="380990" indent="-380990" algn="l" defTabSz="609585" rtl="0" eaLnBrk="1" latinLnBrk="0" hangingPunct="1">
              <a:lnSpc>
                <a:spcPct val="150000"/>
              </a:lnSpc>
              <a:buFont typeface="Arial" panose="020B0604020202020204" pitchFamily="34" charset="0"/>
              <a:buChar char="•"/>
              <a:defRPr lang="zh-CN" altLang="en-US" sz="1867"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4pPr>
            <a:lvl5pPr marL="380990" indent="-380990" algn="l" defTabSz="609585" rtl="0" eaLnBrk="1" latinLnBrk="0" hangingPunct="1">
              <a:lnSpc>
                <a:spcPct val="150000"/>
              </a:lnSpc>
              <a:buFont typeface="Arial" panose="020B0604020202020204" pitchFamily="34" charset="0"/>
              <a:buChar char="•"/>
              <a:defRPr lang="zh-CN" altLang="en-US" sz="1867" kern="1200" dirty="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5pPr>
          </a:lstStyle>
          <a:p>
            <a:pPr lvl="0"/>
            <a:r>
              <a:rPr kumimoji="1" lang="zh-CN" altLang="en-US" dirty="0"/>
              <a:t>单击此处编辑母版文本样式</a:t>
            </a:r>
            <a:endParaRPr kumimoji="1" lang="en-US" altLang="zh-CN" dirty="0"/>
          </a:p>
          <a:p>
            <a:pPr marL="380990" marR="0" lvl="0" indent="-380990" algn="l" defTabSz="609585" rtl="0" eaLnBrk="1" fontAlgn="auto" latinLnBrk="0" hangingPunct="1">
              <a:lnSpc>
                <a:spcPct val="150000"/>
              </a:lnSpc>
              <a:spcBef>
                <a:spcPct val="20000"/>
              </a:spcBef>
              <a:spcAft>
                <a:spcPts val="0"/>
              </a:spcAft>
              <a:buClrTx/>
              <a:buSzTx/>
              <a:buFont typeface="Arial" panose="020B0604020202020204" pitchFamily="34" charset="0"/>
              <a:buChar char="•"/>
              <a:defRPr/>
            </a:pPr>
            <a:r>
              <a:rPr kumimoji="1" lang="zh-CN" altLang="en-US" dirty="0"/>
              <a:t>单击此处编辑母版文本样式</a:t>
            </a:r>
          </a:p>
          <a:p>
            <a:pPr marL="380990" marR="0" lvl="0" indent="-380990" algn="l" defTabSz="609585" rtl="0" eaLnBrk="1" fontAlgn="auto" latinLnBrk="0" hangingPunct="1">
              <a:lnSpc>
                <a:spcPct val="150000"/>
              </a:lnSpc>
              <a:spcBef>
                <a:spcPct val="20000"/>
              </a:spcBef>
              <a:spcAft>
                <a:spcPts val="0"/>
              </a:spcAft>
              <a:buClrTx/>
              <a:buSzTx/>
              <a:buFont typeface="Arial" panose="020B0604020202020204" pitchFamily="34" charset="0"/>
              <a:buChar char="•"/>
              <a:defRPr/>
            </a:pPr>
            <a:r>
              <a:rPr kumimoji="1" lang="zh-CN" altLang="en-US" dirty="0"/>
              <a:t>单击此处编辑母版文本样式</a:t>
            </a:r>
          </a:p>
          <a:p>
            <a:pPr lvl="0"/>
            <a:endParaRPr kumimoji="1" lang="zh-CN" altLang="en-US" dirty="0"/>
          </a:p>
        </p:txBody>
      </p:sp>
    </p:spTree>
    <p:extLst>
      <p:ext uri="{BB962C8B-B14F-4D97-AF65-F5344CB8AC3E}">
        <p14:creationId xmlns:p14="http://schemas.microsoft.com/office/powerpoint/2010/main" val="205720410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677334" y="176107"/>
            <a:ext cx="7234767" cy="745067"/>
          </a:xfrm>
          <a:prstGeom prst="rect">
            <a:avLst/>
          </a:prstGeom>
        </p:spPr>
        <p:txBody>
          <a:bodyPr vert="horz"/>
          <a:lstStyle>
            <a:lvl1pPr marL="0" indent="0" algn="l" defTabSz="609585" rtl="0" eaLnBrk="1" latinLnBrk="0" hangingPunct="1">
              <a:buNone/>
              <a:defRPr lang="zh-CN" altLang="en-US" sz="3733"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5" name="文本占位符 4"/>
          <p:cNvSpPr>
            <a:spLocks noGrp="1"/>
          </p:cNvSpPr>
          <p:nvPr>
            <p:ph type="body" sz="quarter" idx="11"/>
          </p:nvPr>
        </p:nvSpPr>
        <p:spPr>
          <a:xfrm>
            <a:off x="772585" y="1652271"/>
            <a:ext cx="4889500" cy="569383"/>
          </a:xfrm>
          <a:prstGeom prst="rect">
            <a:avLst/>
          </a:prstGeom>
        </p:spPr>
        <p:txBody>
          <a:bodyPr vert="horz"/>
          <a:lstStyle>
            <a:lvl1pPr marL="0" indent="0" algn="l" defTabSz="609585" rtl="0" eaLnBrk="1" latinLnBrk="0" hangingPunct="1">
              <a:buNone/>
              <a:defRPr lang="zh-CN" altLang="en-US" sz="2400" kern="1200" dirty="0" smtClean="0">
                <a:solidFill>
                  <a:srgbClr val="374A56"/>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7" name="文本占位符 6"/>
          <p:cNvSpPr>
            <a:spLocks noGrp="1"/>
          </p:cNvSpPr>
          <p:nvPr>
            <p:ph type="body" sz="quarter" idx="12"/>
          </p:nvPr>
        </p:nvSpPr>
        <p:spPr>
          <a:xfrm>
            <a:off x="772585" y="2437554"/>
            <a:ext cx="4889500" cy="1585807"/>
          </a:xfrm>
          <a:prstGeom prst="rect">
            <a:avLst/>
          </a:prstGeom>
        </p:spPr>
        <p:txBody>
          <a:bodyPr vert="horz"/>
          <a:lstStyle>
            <a:lvl1pPr marL="380990" marR="0" indent="-380990" algn="l" defTabSz="609585" rtl="0" eaLnBrk="1" fontAlgn="auto" latinLnBrk="0" hangingPunct="1">
              <a:lnSpc>
                <a:spcPct val="150000"/>
              </a:lnSpc>
              <a:spcBef>
                <a:spcPct val="20000"/>
              </a:spcBef>
              <a:spcAft>
                <a:spcPts val="0"/>
              </a:spcAft>
              <a:buClrTx/>
              <a:buSzTx/>
              <a:buFont typeface="Arial" panose="020B0604020202020204" pitchFamily="34" charset="0"/>
              <a:buChar char="•"/>
              <a:defRPr lang="zh-CN" altLang="en-US" sz="1867"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vl2pPr marL="380990" indent="-380990" algn="l" defTabSz="609585" rtl="0" eaLnBrk="1" latinLnBrk="0" hangingPunct="1">
              <a:lnSpc>
                <a:spcPct val="150000"/>
              </a:lnSpc>
              <a:buFont typeface="Arial" panose="020B0604020202020204" pitchFamily="34" charset="0"/>
              <a:buChar char="•"/>
              <a:defRPr lang="zh-CN" altLang="en-US" sz="1867"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2pPr>
            <a:lvl3pPr marL="380990" indent="-380990" algn="l" defTabSz="609585" rtl="0" eaLnBrk="1" latinLnBrk="0" hangingPunct="1">
              <a:lnSpc>
                <a:spcPct val="150000"/>
              </a:lnSpc>
              <a:buFont typeface="Arial" panose="020B0604020202020204" pitchFamily="34" charset="0"/>
              <a:buChar char="•"/>
              <a:defRPr lang="zh-CN" altLang="en-US" sz="1867"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3pPr>
            <a:lvl4pPr marL="380990" indent="-380990" algn="l" defTabSz="609585" rtl="0" eaLnBrk="1" latinLnBrk="0" hangingPunct="1">
              <a:lnSpc>
                <a:spcPct val="150000"/>
              </a:lnSpc>
              <a:buFont typeface="Arial" panose="020B0604020202020204" pitchFamily="34" charset="0"/>
              <a:buChar char="•"/>
              <a:defRPr lang="zh-CN" altLang="en-US" sz="1867"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4pPr>
            <a:lvl5pPr marL="380990" indent="-380990" algn="l" defTabSz="609585" rtl="0" eaLnBrk="1" latinLnBrk="0" hangingPunct="1">
              <a:lnSpc>
                <a:spcPct val="150000"/>
              </a:lnSpc>
              <a:buFont typeface="Arial" panose="020B0604020202020204" pitchFamily="34" charset="0"/>
              <a:buChar char="•"/>
              <a:defRPr lang="zh-CN" altLang="en-US" sz="1867" kern="1200" dirty="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5pPr>
          </a:lstStyle>
          <a:p>
            <a:pPr lvl="0"/>
            <a:r>
              <a:rPr kumimoji="1" lang="zh-CN" altLang="en-US" dirty="0"/>
              <a:t>单击此处编辑母版文本样式</a:t>
            </a:r>
            <a:endParaRPr kumimoji="1" lang="en-US" altLang="zh-CN" dirty="0"/>
          </a:p>
          <a:p>
            <a:pPr marL="380990" marR="0" lvl="0" indent="-380990" algn="l" defTabSz="609585" rtl="0" eaLnBrk="1" fontAlgn="auto" latinLnBrk="0" hangingPunct="1">
              <a:lnSpc>
                <a:spcPct val="150000"/>
              </a:lnSpc>
              <a:spcBef>
                <a:spcPct val="20000"/>
              </a:spcBef>
              <a:spcAft>
                <a:spcPts val="0"/>
              </a:spcAft>
              <a:buClrTx/>
              <a:buSzTx/>
              <a:buFont typeface="Arial" panose="020B0604020202020204" pitchFamily="34" charset="0"/>
              <a:buChar char="•"/>
              <a:defRPr/>
            </a:pPr>
            <a:r>
              <a:rPr kumimoji="1" lang="zh-CN" altLang="en-US" dirty="0"/>
              <a:t>单击此处编辑母版文本样式</a:t>
            </a:r>
          </a:p>
          <a:p>
            <a:pPr marL="380990" marR="0" lvl="0" indent="-380990" algn="l" defTabSz="609585" rtl="0" eaLnBrk="1" fontAlgn="auto" latinLnBrk="0" hangingPunct="1">
              <a:lnSpc>
                <a:spcPct val="150000"/>
              </a:lnSpc>
              <a:spcBef>
                <a:spcPct val="20000"/>
              </a:spcBef>
              <a:spcAft>
                <a:spcPts val="0"/>
              </a:spcAft>
              <a:buClrTx/>
              <a:buSzTx/>
              <a:buFont typeface="Arial" panose="020B0604020202020204" pitchFamily="34" charset="0"/>
              <a:buChar char="•"/>
              <a:defRPr/>
            </a:pPr>
            <a:r>
              <a:rPr kumimoji="1" lang="zh-CN" altLang="en-US" dirty="0"/>
              <a:t>单击此处编辑母版文本样式</a:t>
            </a:r>
          </a:p>
          <a:p>
            <a:pPr lvl="0"/>
            <a:endParaRPr kumimoji="1" lang="zh-CN" altLang="en-US" dirty="0"/>
          </a:p>
        </p:txBody>
      </p:sp>
    </p:spTree>
    <p:extLst>
      <p:ext uri="{BB962C8B-B14F-4D97-AF65-F5344CB8AC3E}">
        <p14:creationId xmlns:p14="http://schemas.microsoft.com/office/powerpoint/2010/main" val="9456096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3" name="标题 22"/>
          <p:cNvSpPr>
            <a:spLocks noGrp="1"/>
          </p:cNvSpPr>
          <p:nvPr>
            <p:ph type="title"/>
          </p:nvPr>
        </p:nvSpPr>
        <p:spPr>
          <a:xfrm>
            <a:off x="3129279" y="2713567"/>
            <a:ext cx="6529495" cy="795020"/>
          </a:xfrm>
          <a:prstGeom prst="rect">
            <a:avLst/>
          </a:prstGeom>
        </p:spPr>
        <p:txBody>
          <a:bodyPr vert="horz"/>
          <a:lstStyle>
            <a:lvl1pPr algn="l">
              <a:defRPr lang="zh-CN" altLang="en-US" sz="3733" b="1" i="0" kern="1200" dirty="0">
                <a:solidFill>
                  <a:srgbClr val="0059C4"/>
                </a:solidFill>
                <a:latin typeface="微软雅黑" panose="020B0503020204020204" pitchFamily="34" charset="-122"/>
                <a:ea typeface="微软雅黑" panose="020B0503020204020204" pitchFamily="34" charset="-122"/>
                <a:cs typeface="+mn-cs"/>
              </a:defRPr>
            </a:lvl1pPr>
          </a:lstStyle>
          <a:p>
            <a:r>
              <a:rPr kumimoji="1" lang="zh-CN" altLang="en-US" dirty="0"/>
              <a:t>单击此处编辑母版标题样式</a:t>
            </a:r>
          </a:p>
        </p:txBody>
      </p:sp>
      <p:sp>
        <p:nvSpPr>
          <p:cNvPr id="27" name="文本占位符 26"/>
          <p:cNvSpPr>
            <a:spLocks noGrp="1"/>
          </p:cNvSpPr>
          <p:nvPr>
            <p:ph type="body" sz="quarter" idx="10" hasCustomPrompt="1"/>
          </p:nvPr>
        </p:nvSpPr>
        <p:spPr>
          <a:xfrm>
            <a:off x="3130127" y="3562351"/>
            <a:ext cx="6434667" cy="488103"/>
          </a:xfrm>
          <a:prstGeom prst="rect">
            <a:avLst/>
          </a:prstGeom>
        </p:spPr>
        <p:txBody>
          <a:bodyPr vert="horz"/>
          <a:lstStyle>
            <a:lvl1pPr marL="0" indent="0" algn="l" defTabSz="609585" rtl="0" eaLnBrk="1" latinLnBrk="0" hangingPunct="1">
              <a:spcBef>
                <a:spcPct val="0"/>
              </a:spcBef>
              <a:buNone/>
              <a:defRPr kumimoji="1" lang="zh-CN" altLang="en-US" sz="2400" b="0" i="0" kern="1200" dirty="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a:t>
            </a:r>
          </a:p>
        </p:txBody>
      </p:sp>
      <p:sp>
        <p:nvSpPr>
          <p:cNvPr id="30" name="文本占位符 29"/>
          <p:cNvSpPr>
            <a:spLocks noGrp="1"/>
          </p:cNvSpPr>
          <p:nvPr>
            <p:ph type="body" sz="quarter" idx="11" hasCustomPrompt="1"/>
          </p:nvPr>
        </p:nvSpPr>
        <p:spPr>
          <a:xfrm>
            <a:off x="433936" y="1657350"/>
            <a:ext cx="1771651" cy="3060700"/>
          </a:xfrm>
          <a:prstGeom prst="rect">
            <a:avLst/>
          </a:prstGeom>
        </p:spPr>
        <p:txBody>
          <a:bodyPr vert="horz"/>
          <a:lstStyle>
            <a:lvl1pPr marL="0" indent="0" algn="l" defTabSz="609585" rtl="0" eaLnBrk="1" latinLnBrk="0" hangingPunct="1">
              <a:buNone/>
              <a:defRPr kumimoji="1" lang="zh-CN" altLang="en-US" sz="20000" b="1" kern="1200" dirty="0">
                <a:solidFill>
                  <a:schemeClr val="bg1"/>
                </a:solidFill>
                <a:latin typeface="Roboto" pitchFamily="2" charset="0"/>
                <a:ea typeface="微软雅黑" panose="020B0503020204020204" pitchFamily="34" charset="-122"/>
                <a:cs typeface="+mn-cs"/>
              </a:defRPr>
            </a:lvl1pPr>
          </a:lstStyle>
          <a:p>
            <a:pPr lvl="0"/>
            <a:r>
              <a:rPr kumimoji="1" lang="en-US" altLang="zh-CN" dirty="0"/>
              <a:t>1</a:t>
            </a:r>
            <a:endParaRPr kumimoji="1" lang="zh-CN" altLang="en-US" dirty="0"/>
          </a:p>
        </p:txBody>
      </p:sp>
    </p:spTree>
    <p:extLst>
      <p:ext uri="{BB962C8B-B14F-4D97-AF65-F5344CB8AC3E}">
        <p14:creationId xmlns:p14="http://schemas.microsoft.com/office/powerpoint/2010/main" val="3868249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cxnSp>
        <p:nvCxnSpPr>
          <p:cNvPr id="8" name="直接连接符 7"/>
          <p:cNvCxnSpPr/>
          <p:nvPr userDrawn="1"/>
        </p:nvCxnSpPr>
        <p:spPr>
          <a:xfrm>
            <a:off x="0" y="960117"/>
            <a:ext cx="12192000" cy="0"/>
          </a:xfrm>
          <a:prstGeom prst="line">
            <a:avLst/>
          </a:prstGeom>
          <a:ln w="25400">
            <a:gradFill flip="none" rotWithShape="1">
              <a:gsLst>
                <a:gs pos="0">
                  <a:schemeClr val="accent1">
                    <a:lumMod val="5000"/>
                    <a:lumOff val="95000"/>
                  </a:schemeClr>
                </a:gs>
                <a:gs pos="36000">
                  <a:schemeClr val="accent1">
                    <a:lumMod val="20000"/>
                    <a:lumOff val="80000"/>
                  </a:schemeClr>
                </a:gs>
                <a:gs pos="69000">
                  <a:srgbClr val="2F5597"/>
                </a:gs>
                <a:gs pos="100000">
                  <a:srgbClr val="2F5597"/>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文字">
    <p:spTree>
      <p:nvGrpSpPr>
        <p:cNvPr id="1" name=""/>
        <p:cNvGrpSpPr/>
        <p:nvPr/>
      </p:nvGrpSpPr>
      <p:grpSpPr>
        <a:xfrm>
          <a:off x="0" y="0"/>
          <a:ext cx="0" cy="0"/>
          <a:chOff x="0" y="0"/>
          <a:chExt cx="0" cy="0"/>
        </a:xfrm>
      </p:grpSpPr>
      <p:pic>
        <p:nvPicPr>
          <p:cNvPr id="4" name="图片 3" descr="中英文全称-白色"/>
          <p:cNvPicPr>
            <a:picLocks noChangeAspect="1"/>
          </p:cNvPicPr>
          <p:nvPr userDrawn="1"/>
        </p:nvPicPr>
        <p:blipFill>
          <a:blip r:embed="rId2"/>
          <a:stretch>
            <a:fillRect/>
          </a:stretch>
        </p:blipFill>
        <p:spPr>
          <a:xfrm>
            <a:off x="9390381" y="148167"/>
            <a:ext cx="2857500" cy="50376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2CA02-9FA9-46C6-8A53-600BB3AD3B40}" type="slidenum">
              <a:rPr lang="zh-CN" altLang="en-US" smtClean="0"/>
              <a:t>‹#›</a:t>
            </a:fld>
            <a:endParaRPr lang="zh-CN" altLang="en-US"/>
          </a:p>
        </p:txBody>
      </p:sp>
      <p:pic>
        <p:nvPicPr>
          <p:cNvPr id="9" name="图片 8"/>
          <p:cNvPicPr>
            <a:picLocks noChangeAspect="1"/>
          </p:cNvPicPr>
          <p:nvPr userDrawn="1"/>
        </p:nvPicPr>
        <p:blipFill>
          <a:blip r:embed="rId2"/>
          <a:stretch>
            <a:fillRect/>
          </a:stretch>
        </p:blipFill>
        <p:spPr>
          <a:xfrm>
            <a:off x="0" y="6070963"/>
            <a:ext cx="12192000" cy="800100"/>
          </a:xfrm>
          <a:prstGeom prst="rect">
            <a:avLst/>
          </a:prstGeom>
        </p:spPr>
      </p:pic>
      <p:grpSp>
        <p:nvGrpSpPr>
          <p:cNvPr id="2" name="组合 1"/>
          <p:cNvGrpSpPr/>
          <p:nvPr userDrawn="1"/>
        </p:nvGrpSpPr>
        <p:grpSpPr>
          <a:xfrm>
            <a:off x="9012147" y="46440"/>
            <a:ext cx="3174555" cy="541644"/>
            <a:chOff x="9012147" y="46440"/>
            <a:chExt cx="3174555" cy="541644"/>
          </a:xfrm>
        </p:grpSpPr>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430303" y="66318"/>
              <a:ext cx="2756399" cy="521766"/>
            </a:xfrm>
            <a:prstGeom prst="rect">
              <a:avLst/>
            </a:prstGeom>
          </p:spPr>
        </p:pic>
        <p:pic>
          <p:nvPicPr>
            <p:cNvPr id="11" name="图片 10"/>
            <p:cNvPicPr>
              <a:picLocks noChangeAspect="1"/>
            </p:cNvPicPr>
            <p:nvPr userDrawn="1"/>
          </p:nvPicPr>
          <p:blipFill>
            <a:blip r:embed="rId5" cstate="hqprint"/>
            <a:stretch>
              <a:fillRect/>
            </a:stretch>
          </p:blipFill>
          <p:spPr>
            <a:xfrm>
              <a:off x="9012147" y="46440"/>
              <a:ext cx="467851" cy="521766"/>
            </a:xfrm>
            <a:prstGeom prst="rect">
              <a:avLst/>
            </a:prstGeom>
          </p:spPr>
        </p:pic>
      </p:grpSp>
      <p:sp>
        <p:nvSpPr>
          <p:cNvPr id="12" name="标题 1"/>
          <p:cNvSpPr>
            <a:spLocks noGrp="1"/>
          </p:cNvSpPr>
          <p:nvPr>
            <p:ph type="title"/>
          </p:nvPr>
        </p:nvSpPr>
        <p:spPr>
          <a:xfrm>
            <a:off x="838200"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pic>
        <p:nvPicPr>
          <p:cNvPr id="3" name="图片 2" descr="图片包含 电子, 电路, 游戏机&#10;&#10;描述已自动生成"/>
          <p:cNvPicPr>
            <a:picLocks noChangeAspect="1"/>
          </p:cNvPicPr>
          <p:nvPr userDrawn="1"/>
        </p:nvPicPr>
        <p:blipFill rotWithShape="1">
          <a:blip r:embed="rId2">
            <a:alphaModFix amt="14000"/>
            <a:extLst>
              <a:ext uri="{BEBA8EAE-BF5A-486C-A8C5-ECC9F3942E4B}">
                <a14:imgProps xmlns:a14="http://schemas.microsoft.com/office/drawing/2010/main">
                  <a14:imgLayer r:embed="rId3">
                    <a14:imgEffect>
                      <a14:brightnessContrast bright="-6000" contrast="-62000"/>
                    </a14:imgEffect>
                    <a14:imgEffect>
                      <a14:saturation sat="253000"/>
                    </a14:imgEffect>
                  </a14:imgLayer>
                </a14:imgProps>
              </a:ext>
              <a:ext uri="{28A0092B-C50C-407E-A947-70E740481C1C}">
                <a14:useLocalDpi xmlns:a14="http://schemas.microsoft.com/office/drawing/2010/main" val="0"/>
              </a:ext>
            </a:extLst>
          </a:blip>
          <a:srcRect t="21198" b="15304"/>
          <a:stretch>
            <a:fillRect/>
          </a:stretch>
        </p:blipFill>
        <p:spPr>
          <a:xfrm>
            <a:off x="0" y="1"/>
            <a:ext cx="12192000" cy="6858000"/>
          </a:xfrm>
          <a:prstGeom prst="rect">
            <a:avLst/>
          </a:prstGeom>
        </p:spPr>
      </p:pic>
      <p:sp>
        <p:nvSpPr>
          <p:cNvPr id="9" name="文本占位符 6"/>
          <p:cNvSpPr>
            <a:spLocks noGrp="1"/>
          </p:cNvSpPr>
          <p:nvPr>
            <p:ph type="body" sz="quarter" idx="10" hasCustomPrompt="1"/>
          </p:nvPr>
        </p:nvSpPr>
        <p:spPr>
          <a:xfrm>
            <a:off x="474299" y="300278"/>
            <a:ext cx="9203100" cy="348221"/>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5"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4" cstate="screen"/>
          <a:stretch>
            <a:fillRect/>
          </a:stretch>
        </p:blipFill>
        <p:spPr>
          <a:xfrm>
            <a:off x="11461846" y="6544235"/>
            <a:ext cx="501855" cy="127615"/>
          </a:xfrm>
          <a:prstGeom prst="rect">
            <a:avLst/>
          </a:prstGeom>
        </p:spPr>
      </p:pic>
      <p:sp>
        <p:nvSpPr>
          <p:cNvPr id="14" name="灯片编号占位符 16"/>
          <p:cNvSpPr>
            <a:spLocks noGrp="1"/>
          </p:cNvSpPr>
          <p:nvPr>
            <p:ph type="sldNum" sz="quarter" idx="4"/>
          </p:nvPr>
        </p:nvSpPr>
        <p:spPr>
          <a:xfrm>
            <a:off x="11194231" y="6546559"/>
            <a:ext cx="361336"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09"/>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noAutofit/>
          </a:bodyPr>
          <a:lstStyle/>
          <a:p>
            <a:pPr algn="ctr"/>
            <a:endParaRPr kumimoji="1" lang="zh-CN" altLang="en-US" sz="1800"/>
          </a:p>
        </p:txBody>
      </p:sp>
      <p:pic>
        <p:nvPicPr>
          <p:cNvPr id="4" name="图形 1" descr="图形 1"/>
          <p:cNvPicPr>
            <a:picLocks noChangeAspect="1"/>
          </p:cNvPicPr>
          <p:nvPr userDrawn="1"/>
        </p:nvPicPr>
        <p:blipFill>
          <a:blip r:embed="rId5" cstate="screen"/>
          <a:stretch>
            <a:fillRect/>
          </a:stretch>
        </p:blipFill>
        <p:spPr>
          <a:xfrm>
            <a:off x="11087071" y="260010"/>
            <a:ext cx="882882" cy="388489"/>
          </a:xfrm>
          <a:prstGeom prst="rect">
            <a:avLst/>
          </a:prstGeom>
          <a:ln w="12700">
            <a:miter lim="400000"/>
            <a:headEnd/>
            <a:tailEnd/>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11473070" y="6492875"/>
            <a:ext cx="71893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29963" y="6546557"/>
            <a:ext cx="425603" cy="77967"/>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2024/9/6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cxnSp>
        <p:nvCxnSpPr>
          <p:cNvPr id="8" name="直接连接符 7"/>
          <p:cNvCxnSpPr/>
          <p:nvPr userDrawn="1"/>
        </p:nvCxnSpPr>
        <p:spPr>
          <a:xfrm>
            <a:off x="0" y="960117"/>
            <a:ext cx="12192000" cy="0"/>
          </a:xfrm>
          <a:prstGeom prst="line">
            <a:avLst/>
          </a:prstGeom>
          <a:ln w="25400">
            <a:gradFill flip="none" rotWithShape="1">
              <a:gsLst>
                <a:gs pos="0">
                  <a:schemeClr val="accent1">
                    <a:lumMod val="5000"/>
                    <a:lumOff val="95000"/>
                  </a:schemeClr>
                </a:gs>
                <a:gs pos="36000">
                  <a:schemeClr val="accent1">
                    <a:lumMod val="20000"/>
                    <a:lumOff val="80000"/>
                  </a:schemeClr>
                </a:gs>
                <a:gs pos="69000">
                  <a:srgbClr val="2F5597"/>
                </a:gs>
                <a:gs pos="100000">
                  <a:srgbClr val="2F5597"/>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文字">
    <p:spTree>
      <p:nvGrpSpPr>
        <p:cNvPr id="1" name=""/>
        <p:cNvGrpSpPr/>
        <p:nvPr/>
      </p:nvGrpSpPr>
      <p:grpSpPr>
        <a:xfrm>
          <a:off x="0" y="0"/>
          <a:ext cx="0" cy="0"/>
          <a:chOff x="0" y="0"/>
          <a:chExt cx="0" cy="0"/>
        </a:xfrm>
      </p:grpSpPr>
      <p:pic>
        <p:nvPicPr>
          <p:cNvPr id="4" name="图片 3" descr="中英文全称-白色"/>
          <p:cNvPicPr>
            <a:picLocks noChangeAspect="1"/>
          </p:cNvPicPr>
          <p:nvPr userDrawn="1"/>
        </p:nvPicPr>
        <p:blipFill>
          <a:blip r:embed="rId2"/>
          <a:stretch>
            <a:fillRect/>
          </a:stretch>
        </p:blipFill>
        <p:spPr>
          <a:xfrm>
            <a:off x="9390381" y="148167"/>
            <a:ext cx="2857500" cy="503767"/>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2CA02-9FA9-46C6-8A53-600BB3AD3B40}" type="slidenum">
              <a:rPr lang="zh-CN" altLang="en-US" smtClean="0"/>
              <a:t>‹#›</a:t>
            </a:fld>
            <a:endParaRPr lang="zh-CN" altLang="en-US"/>
          </a:p>
        </p:txBody>
      </p:sp>
      <p:pic>
        <p:nvPicPr>
          <p:cNvPr id="9" name="图片 8"/>
          <p:cNvPicPr>
            <a:picLocks noChangeAspect="1"/>
          </p:cNvPicPr>
          <p:nvPr userDrawn="1"/>
        </p:nvPicPr>
        <p:blipFill>
          <a:blip r:embed="rId2"/>
          <a:stretch>
            <a:fillRect/>
          </a:stretch>
        </p:blipFill>
        <p:spPr>
          <a:xfrm>
            <a:off x="0" y="6070963"/>
            <a:ext cx="12192000" cy="800100"/>
          </a:xfrm>
          <a:prstGeom prst="rect">
            <a:avLst/>
          </a:prstGeom>
        </p:spPr>
      </p:pic>
      <p:grpSp>
        <p:nvGrpSpPr>
          <p:cNvPr id="2" name="组合 1"/>
          <p:cNvGrpSpPr/>
          <p:nvPr userDrawn="1"/>
        </p:nvGrpSpPr>
        <p:grpSpPr>
          <a:xfrm>
            <a:off x="9012147" y="46440"/>
            <a:ext cx="3174555" cy="541644"/>
            <a:chOff x="9012147" y="46440"/>
            <a:chExt cx="3174555" cy="541644"/>
          </a:xfrm>
        </p:grpSpPr>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430303" y="66318"/>
              <a:ext cx="2756399" cy="521766"/>
            </a:xfrm>
            <a:prstGeom prst="rect">
              <a:avLst/>
            </a:prstGeom>
          </p:spPr>
        </p:pic>
        <p:pic>
          <p:nvPicPr>
            <p:cNvPr id="11" name="图片 10"/>
            <p:cNvPicPr>
              <a:picLocks noChangeAspect="1"/>
            </p:cNvPicPr>
            <p:nvPr userDrawn="1"/>
          </p:nvPicPr>
          <p:blipFill>
            <a:blip r:embed="rId5" cstate="hqprint"/>
            <a:stretch>
              <a:fillRect/>
            </a:stretch>
          </p:blipFill>
          <p:spPr>
            <a:xfrm>
              <a:off x="9012147" y="46440"/>
              <a:ext cx="467851" cy="521766"/>
            </a:xfrm>
            <a:prstGeom prst="rect">
              <a:avLst/>
            </a:prstGeom>
          </p:spPr>
        </p:pic>
      </p:grpSp>
      <p:sp>
        <p:nvSpPr>
          <p:cNvPr id="12" name="标题 1"/>
          <p:cNvSpPr>
            <a:spLocks noGrp="1"/>
          </p:cNvSpPr>
          <p:nvPr>
            <p:ph type="title"/>
          </p:nvPr>
        </p:nvSpPr>
        <p:spPr>
          <a:xfrm>
            <a:off x="838200"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1_仅标题">
    <p:spTree>
      <p:nvGrpSpPr>
        <p:cNvPr id="1" name=""/>
        <p:cNvGrpSpPr/>
        <p:nvPr/>
      </p:nvGrpSpPr>
      <p:grpSpPr>
        <a:xfrm>
          <a:off x="0" y="0"/>
          <a:ext cx="0" cy="0"/>
          <a:chOff x="0" y="0"/>
          <a:chExt cx="0" cy="0"/>
        </a:xfrm>
      </p:grpSpPr>
      <p:grpSp>
        <p:nvGrpSpPr>
          <p:cNvPr id="2477" name="组合 7"/>
          <p:cNvGrpSpPr/>
          <p:nvPr/>
        </p:nvGrpSpPr>
        <p:grpSpPr>
          <a:xfrm>
            <a:off x="12347250" y="239654"/>
            <a:ext cx="750798" cy="6526610"/>
            <a:chOff x="0" y="0"/>
            <a:chExt cx="750797" cy="6526609"/>
          </a:xfrm>
        </p:grpSpPr>
        <p:sp>
          <p:nvSpPr>
            <p:cNvPr id="2466" name="矩形 8"/>
            <p:cNvSpPr/>
            <p:nvPr/>
          </p:nvSpPr>
          <p:spPr>
            <a:xfrm>
              <a:off x="-1" y="0"/>
              <a:ext cx="750798" cy="399030"/>
            </a:xfrm>
            <a:prstGeom prst="rect">
              <a:avLst/>
            </a:prstGeom>
            <a:solidFill>
              <a:srgbClr val="30407B"/>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67" name="矩形 9"/>
            <p:cNvSpPr/>
            <p:nvPr/>
          </p:nvSpPr>
          <p:spPr>
            <a:xfrm>
              <a:off x="-1" y="612758"/>
              <a:ext cx="750798" cy="399030"/>
            </a:xfrm>
            <a:prstGeom prst="rect">
              <a:avLst/>
            </a:prstGeom>
            <a:solidFill>
              <a:srgbClr val="486BA5"/>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68" name="矩形 10"/>
            <p:cNvSpPr/>
            <p:nvPr/>
          </p:nvSpPr>
          <p:spPr>
            <a:xfrm>
              <a:off x="-1" y="1225516"/>
              <a:ext cx="750798" cy="399030"/>
            </a:xfrm>
            <a:prstGeom prst="rect">
              <a:avLst/>
            </a:prstGeom>
            <a:solidFill>
              <a:srgbClr val="3494BA"/>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69" name="矩形 11"/>
            <p:cNvSpPr/>
            <p:nvPr/>
          </p:nvSpPr>
          <p:spPr>
            <a:xfrm>
              <a:off x="-1" y="1838274"/>
              <a:ext cx="750798" cy="399030"/>
            </a:xfrm>
            <a:prstGeom prst="rect">
              <a:avLst/>
            </a:prstGeom>
            <a:solidFill>
              <a:srgbClr val="58B6C0"/>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0" name="矩形 12"/>
            <p:cNvSpPr/>
            <p:nvPr/>
          </p:nvSpPr>
          <p:spPr>
            <a:xfrm>
              <a:off x="-1" y="2451032"/>
              <a:ext cx="750798" cy="399030"/>
            </a:xfrm>
            <a:prstGeom prst="rect">
              <a:avLst/>
            </a:prstGeom>
            <a:solidFill>
              <a:srgbClr val="7595AA"/>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1" name="矩形 13"/>
            <p:cNvSpPr/>
            <p:nvPr/>
          </p:nvSpPr>
          <p:spPr>
            <a:xfrm>
              <a:off x="-1" y="3063790"/>
              <a:ext cx="750798" cy="399030"/>
            </a:xfrm>
            <a:prstGeom prst="rect">
              <a:avLst/>
            </a:prstGeom>
            <a:solidFill>
              <a:srgbClr val="95BAC3"/>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2" name="矩形 14"/>
            <p:cNvSpPr/>
            <p:nvPr/>
          </p:nvSpPr>
          <p:spPr>
            <a:xfrm>
              <a:off x="-1" y="3676548"/>
              <a:ext cx="750798" cy="399030"/>
            </a:xfrm>
            <a:prstGeom prst="rect">
              <a:avLst/>
            </a:prstGeom>
            <a:solidFill>
              <a:srgbClr val="ABD8ED"/>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3" name="矩形 15"/>
            <p:cNvSpPr/>
            <p:nvPr/>
          </p:nvSpPr>
          <p:spPr>
            <a:xfrm>
              <a:off x="-1" y="4289306"/>
              <a:ext cx="750798" cy="399030"/>
            </a:xfrm>
            <a:prstGeom prst="rect">
              <a:avLst/>
            </a:prstGeom>
            <a:solidFill>
              <a:srgbClr val="E2F0D9"/>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4" name="矩形 16"/>
            <p:cNvSpPr/>
            <p:nvPr/>
          </p:nvSpPr>
          <p:spPr>
            <a:xfrm>
              <a:off x="-1" y="4902064"/>
              <a:ext cx="750798" cy="399030"/>
            </a:xfrm>
            <a:prstGeom prst="rect">
              <a:avLst/>
            </a:prstGeom>
            <a:solidFill>
              <a:srgbClr val="C5E0B4"/>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5" name="矩形 17"/>
            <p:cNvSpPr/>
            <p:nvPr/>
          </p:nvSpPr>
          <p:spPr>
            <a:xfrm>
              <a:off x="-1" y="5514822"/>
              <a:ext cx="750798" cy="399030"/>
            </a:xfrm>
            <a:prstGeom prst="rect">
              <a:avLst/>
            </a:prstGeom>
            <a:solidFill>
              <a:srgbClr val="B2D69A"/>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6" name="矩形 18"/>
            <p:cNvSpPr/>
            <p:nvPr/>
          </p:nvSpPr>
          <p:spPr>
            <a:xfrm>
              <a:off x="-1" y="6127580"/>
              <a:ext cx="750798" cy="399030"/>
            </a:xfrm>
            <a:prstGeom prst="rect">
              <a:avLst/>
            </a:prstGeom>
            <a:solidFill>
              <a:srgbClr val="ECEEF0"/>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
        <p:nvSpPr>
          <p:cNvPr id="2478" name="正文级别 1…"/>
          <p:cNvSpPr txBox="1">
            <a:spLocks noGrp="1"/>
          </p:cNvSpPr>
          <p:nvPr>
            <p:ph type="body" sz="quarter" idx="1" hasCustomPrompt="1"/>
          </p:nvPr>
        </p:nvSpPr>
        <p:spPr>
          <a:xfrm>
            <a:off x="474300" y="300276"/>
            <a:ext cx="9203101" cy="348223"/>
          </a:xfrm>
          <a:prstGeom prst="rect">
            <a:avLst/>
          </a:prstGeom>
        </p:spPr>
        <p:txBody>
          <a:bodyPr lIns="0" tIns="0" rIns="0" bIns="0">
            <a:normAutofit/>
          </a:bodyPr>
          <a:lstStyle>
            <a:lvl1pPr marL="0" indent="0">
              <a:buSzTx/>
              <a:buFontTx/>
              <a:buNone/>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vl2pPr marL="742950" indent="-285750">
              <a:buFontTx/>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marL="1257300" indent="-342900">
              <a:buFontTx/>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marL="1752600" indent="-381000">
              <a:buFontTx/>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marL="2209800" indent="-381000">
              <a:buFontTx/>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r>
              <a:t>正文级别 1</a:t>
            </a:r>
          </a:p>
          <a:p>
            <a:pPr lvl="1"/>
            <a:r>
              <a:t>正文级别 2</a:t>
            </a:r>
          </a:p>
          <a:p>
            <a:pPr lvl="2"/>
            <a:r>
              <a:t>正文级别 3</a:t>
            </a:r>
          </a:p>
          <a:p>
            <a:pPr lvl="3"/>
            <a:r>
              <a:t>正文级别 4</a:t>
            </a:r>
          </a:p>
          <a:p>
            <a:pPr lvl="4"/>
            <a:r>
              <a:t>正文级别 5</a:t>
            </a:r>
          </a:p>
        </p:txBody>
      </p:sp>
      <p:sp>
        <p:nvSpPr>
          <p:cNvPr id="2479" name="文本占位符 5"/>
          <p:cNvSpPr>
            <a:spLocks noGrp="1"/>
          </p:cNvSpPr>
          <p:nvPr>
            <p:ph type="body" idx="21"/>
          </p:nvPr>
        </p:nvSpPr>
        <p:spPr>
          <a:xfrm>
            <a:off x="474299" y="1125967"/>
            <a:ext cx="11081268" cy="4766834"/>
          </a:xfrm>
          <a:prstGeom prst="rect">
            <a:avLst/>
          </a:prstGeom>
          <a:ln w="3175"/>
        </p:spPr>
        <p:txBody>
          <a:bodyPr lIns="45719" tIns="45719" rIns="45719" bIns="45719">
            <a:normAutofit/>
          </a:bodyPr>
          <a:lstStyle/>
          <a:p>
            <a:pPr marL="304800" indent="-304800" defTabSz="1219200">
              <a:spcBef>
                <a:spcPts val="2200"/>
              </a:spcBef>
              <a:buSzPct val="123000"/>
              <a:buFontTx/>
              <a:defRPr sz="2400">
                <a:latin typeface="Helvetica Neue"/>
                <a:ea typeface="Helvetica Neue"/>
                <a:cs typeface="Helvetica Neue"/>
                <a:sym typeface="Helvetica Neue"/>
              </a:defRPr>
            </a:pPr>
            <a:endParaRPr/>
          </a:p>
        </p:txBody>
      </p:sp>
      <p:sp>
        <p:nvSpPr>
          <p:cNvPr id="2480" name="幻灯片编号"/>
          <p:cNvSpPr txBox="1">
            <a:spLocks noGrp="1"/>
          </p:cNvSpPr>
          <p:nvPr>
            <p:ph type="sldNum" sz="quarter" idx="2"/>
          </p:nvPr>
        </p:nvSpPr>
        <p:spPr>
          <a:xfrm>
            <a:off x="7315200" y="5988050"/>
            <a:ext cx="2844800" cy="368301"/>
          </a:xfrm>
          <a:prstGeom prst="rect">
            <a:avLst/>
          </a:prstGeom>
        </p:spPr>
        <p:txBody>
          <a:bodyPr lIns="25400" tIns="25400" rIns="25400" bIns="25400" anchor="b"/>
          <a:lstStyle>
            <a:lvl1pPr algn="ctr" defTabSz="292100">
              <a:defRPr b="0">
                <a:solidFill>
                  <a:srgbClr val="000000"/>
                </a:solidFill>
                <a:latin typeface="Helvetica Neue"/>
                <a:ea typeface="Helvetica Neue"/>
                <a:cs typeface="Helvetica Neue"/>
                <a:sym typeface="Helvetica Neue"/>
              </a:defRPr>
            </a:lvl1p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联系我们">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355123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文本占位符 6"/>
          <p:cNvSpPr>
            <a:spLocks noGrp="1"/>
          </p:cNvSpPr>
          <p:nvPr>
            <p:ph type="body" sz="quarter" idx="29" hasCustomPrompt="1"/>
          </p:nvPr>
        </p:nvSpPr>
        <p:spPr>
          <a:xfrm>
            <a:off x="720000" y="5094200"/>
            <a:ext cx="6298641"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邮件：</a:t>
            </a:r>
            <a:r>
              <a:rPr kumimoji="1" lang="en-GB" altLang="zh-CN" dirty="0" err="1"/>
              <a:t>press@baai.ac.cn</a:t>
            </a:r>
            <a:endParaRPr kumimoji="1" lang="zh-CN" altLang="en-US" dirty="0"/>
          </a:p>
        </p:txBody>
      </p:sp>
      <p:sp>
        <p:nvSpPr>
          <p:cNvPr id="8" name="文本占位符 6"/>
          <p:cNvSpPr>
            <a:spLocks noGrp="1"/>
          </p:cNvSpPr>
          <p:nvPr>
            <p:ph type="body" sz="quarter" idx="30" hasCustomPrompt="1"/>
          </p:nvPr>
        </p:nvSpPr>
        <p:spPr>
          <a:xfrm>
            <a:off x="720001" y="5449712"/>
            <a:ext cx="6298640"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电话：</a:t>
            </a:r>
            <a:r>
              <a:rPr kumimoji="1" lang="en-US" altLang="zh-CN" dirty="0"/>
              <a:t>010 - 6893 3383</a:t>
            </a:r>
            <a:endParaRPr kumimoji="1" lang="zh-CN" altLang="en-US" dirty="0"/>
          </a:p>
        </p:txBody>
      </p:sp>
      <p:sp>
        <p:nvSpPr>
          <p:cNvPr id="9" name="文本占位符 6"/>
          <p:cNvSpPr>
            <a:spLocks noGrp="1"/>
          </p:cNvSpPr>
          <p:nvPr>
            <p:ph type="body" sz="quarter" idx="31" hasCustomPrompt="1"/>
          </p:nvPr>
        </p:nvSpPr>
        <p:spPr>
          <a:xfrm>
            <a:off x="720000" y="5805224"/>
            <a:ext cx="6298641" cy="222834"/>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地址：北京市海淀区知春路</a:t>
            </a:r>
            <a:r>
              <a:rPr kumimoji="1" lang="en-US" altLang="zh-CN" dirty="0"/>
              <a:t>27</a:t>
            </a:r>
            <a:r>
              <a:rPr kumimoji="1" lang="zh-CN" altLang="en-US" dirty="0"/>
              <a:t>号（量子芯座）七层</a:t>
            </a:r>
          </a:p>
        </p:txBody>
      </p:sp>
      <p:sp>
        <p:nvSpPr>
          <p:cNvPr id="11" name="文本占位符 6"/>
          <p:cNvSpPr>
            <a:spLocks noGrp="1"/>
          </p:cNvSpPr>
          <p:nvPr>
            <p:ph type="body" sz="quarter" idx="33" hasCustomPrompt="1"/>
          </p:nvPr>
        </p:nvSpPr>
        <p:spPr>
          <a:xfrm>
            <a:off x="720000" y="4410343"/>
            <a:ext cx="2099400" cy="348222"/>
          </a:xfrm>
          <a:prstGeom prst="rect">
            <a:avLst/>
          </a:prstGeom>
          <a:noFill/>
          <a:ln>
            <a:noFill/>
          </a:ln>
        </p:spPr>
        <p:txBody>
          <a:bodyPr lIns="0" tIns="0" rIns="0" bIns="0" anchor="t"/>
          <a:lstStyle>
            <a:lvl1pPr marL="0" indent="0">
              <a:buNone/>
              <a:defRPr sz="3000" b="1"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联系我们</a:t>
            </a:r>
          </a:p>
        </p:txBody>
      </p:sp>
      <p:pic>
        <p:nvPicPr>
          <p:cNvPr id="10" name="图片 9"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94231" y="6555701"/>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pic>
        <p:nvPicPr>
          <p:cNvPr id="4" name="图片 3"/>
          <p:cNvPicPr>
            <a:picLocks noChangeAspect="1"/>
          </p:cNvPicPr>
          <p:nvPr userDrawn="1"/>
        </p:nvPicPr>
        <p:blipFill>
          <a:blip r:embed="rId3" cstate="screen"/>
          <a:stretch>
            <a:fillRect/>
          </a:stretch>
        </p:blipFill>
        <p:spPr>
          <a:xfrm>
            <a:off x="9149968" y="4938045"/>
            <a:ext cx="1210885" cy="1210885"/>
          </a:xfrm>
          <a:prstGeom prst="rect">
            <a:avLst/>
          </a:prstGeom>
        </p:spPr>
      </p:pic>
      <p:sp>
        <p:nvSpPr>
          <p:cNvPr id="15" name="文本占位符 6"/>
          <p:cNvSpPr>
            <a:spLocks noGrp="1"/>
          </p:cNvSpPr>
          <p:nvPr>
            <p:ph type="body" sz="quarter" idx="34" hasCustomPrompt="1"/>
          </p:nvPr>
        </p:nvSpPr>
        <p:spPr>
          <a:xfrm>
            <a:off x="10395578" y="4990064"/>
            <a:ext cx="196769" cy="1094700"/>
          </a:xfrm>
          <a:prstGeom prst="rect">
            <a:avLst/>
          </a:prstGeom>
          <a:noFill/>
          <a:ln>
            <a:noFill/>
          </a:ln>
        </p:spPr>
        <p:txBody>
          <a:bodyPr vert="eaVert" lIns="0" tIns="0" rIns="0" bIns="0" anchor="t"/>
          <a:lstStyle>
            <a:lvl1pPr marL="0" indent="0" algn="ctr">
              <a:buNone/>
              <a:defRPr sz="1600" b="0" i="0">
                <a:ln>
                  <a:noFill/>
                </a:ln>
                <a:solidFill>
                  <a:schemeClr val="bg1">
                    <a:lumMod val="50000"/>
                  </a:schemeClr>
                </a:solidFill>
                <a:latin typeface="微软雅黑 Light" panose="020B0502040204020203" pitchFamily="34" charset="-122"/>
                <a:ea typeface="微软雅黑 Light" panose="020B0502040204020203"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智源公众号</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dirty="0"/>
              <a:t>单击此处编辑母版文本</a:t>
            </a:r>
          </a:p>
        </p:txBody>
      </p:sp>
      <p:pic>
        <p:nvPicPr>
          <p:cNvPr id="7" name="图片 6"/>
          <p:cNvPicPr>
            <a:picLocks noChangeAspect="1"/>
          </p:cNvPicPr>
          <p:nvPr userDrawn="1"/>
        </p:nvPicPr>
        <p:blipFill>
          <a:blip r:embed="rId2" cstate="screen"/>
          <a:stretch>
            <a:fillRect/>
          </a:stretch>
        </p:blipFill>
        <p:spPr>
          <a:xfrm>
            <a:off x="9792000" y="341886"/>
            <a:ext cx="2171700" cy="368155"/>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1"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7"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6" y="6544235"/>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pic>
        <p:nvPicPr>
          <p:cNvPr id="12" name="图片 11"/>
          <p:cNvPicPr>
            <a:picLocks noChangeAspect="1"/>
          </p:cNvPicPr>
          <p:nvPr userDrawn="1"/>
        </p:nvPicPr>
        <p:blipFill>
          <a:blip r:embed="rId3" cstate="screen"/>
          <a:stretch>
            <a:fillRect/>
          </a:stretch>
        </p:blipFill>
        <p:spPr>
          <a:xfrm>
            <a:off x="9837188" y="233476"/>
            <a:ext cx="2180685" cy="477470"/>
          </a:xfrm>
          <a:prstGeom prst="rect">
            <a:avLst/>
          </a:prstGeom>
        </p:spPr>
      </p:pic>
      <p:sp>
        <p:nvSpPr>
          <p:cNvPr id="13" name="灯片编号占位符 16"/>
          <p:cNvSpPr>
            <a:spLocks noGrp="1"/>
          </p:cNvSpPr>
          <p:nvPr>
            <p:ph type="sldNum" sz="quarter" idx="4"/>
          </p:nvPr>
        </p:nvSpPr>
        <p:spPr>
          <a:xfrm>
            <a:off x="11194233" y="6546559"/>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pPr defTabSz="914400">
              <a:defRPr/>
            </a:pPr>
            <a:fld id="{CFA165D2-0530-E94C-A987-BD40D545B1E6}" type="slidenum">
              <a:rPr kumimoji="1" lang="zh-CN" altLang="en-US" smtClean="0">
                <a:solidFill>
                  <a:prstClr val="black">
                    <a:lumMod val="50000"/>
                    <a:lumOff val="50000"/>
                  </a:prstClr>
                </a:solidFill>
              </a:rPr>
              <a:t>‹#›</a:t>
            </a:fld>
            <a:endParaRPr kumimoji="1" lang="zh-CN" altLang="en-US" dirty="0">
              <a:solidFill>
                <a:prstClr val="black">
                  <a:lumMod val="50000"/>
                  <a:lumOff val="50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FA165D2-0530-E94C-A987-BD40D545B1E6}" type="slidenum">
              <a:rPr kumimoji="1" lang="zh-CN" altLang="en-US" sz="900" b="1" i="0" u="none" strike="noStrike" kern="1200" cap="none" spc="0" normalizeH="0" baseline="0" noProof="0" smtClean="0">
                <a:ln>
                  <a:noFill/>
                </a:ln>
                <a:solidFill>
                  <a:prstClr val="black">
                    <a:lumMod val="50000"/>
                    <a:lumOff val="50000"/>
                  </a:prstClr>
                </a:solidFill>
                <a:effectLst/>
                <a:uLnTx/>
                <a:uFillTx/>
                <a:ea typeface="FZFangSong-Z02S" panose="02000000000000000000" pitchFamily="2" charset="-122"/>
                <a:cs typeface="+mn-cs"/>
              </a:rPr>
              <a:t>‹#›</a:t>
            </a:fld>
            <a:endParaRPr kumimoji="1" lang="zh-CN" altLang="en-US" sz="900" b="1" i="0" u="none" strike="noStrike" kern="1200" cap="none" spc="0" normalizeH="0" baseline="0" noProof="0" dirty="0">
              <a:ln>
                <a:noFill/>
              </a:ln>
              <a:solidFill>
                <a:prstClr val="black">
                  <a:lumMod val="50000"/>
                  <a:lumOff val="50000"/>
                </a:prstClr>
              </a:solidFill>
              <a:effectLst/>
              <a:uLnTx/>
              <a:uFillTx/>
              <a:ea typeface="FZFangSong-Z02S" panose="02000000000000000000"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screen"/>
          <a:stretch>
            <a:fillRect/>
          </a:stretch>
        </p:blipFill>
        <p:spPr>
          <a:xfrm>
            <a:off x="9837188" y="233476"/>
            <a:ext cx="2180685" cy="477470"/>
          </a:xfrm>
          <a:prstGeom prst="rect">
            <a:avLst/>
          </a:prstGeom>
        </p:spPr>
      </p:pic>
      <p:sp>
        <p:nvSpPr>
          <p:cNvPr id="5" name="灯片编号占位符 16"/>
          <p:cNvSpPr>
            <a:spLocks noGrp="1"/>
          </p:cNvSpPr>
          <p:nvPr>
            <p:ph type="sldNum" sz="quarter" idx="4"/>
          </p:nvPr>
        </p:nvSpPr>
        <p:spPr>
          <a:xfrm>
            <a:off x="11242425" y="6543675"/>
            <a:ext cx="365071" cy="184602"/>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标题和内容2">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51732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8" name="图片 7"/>
          <p:cNvPicPr>
            <a:picLocks noChangeAspect="1"/>
          </p:cNvPicPr>
          <p:nvPr userDrawn="1"/>
        </p:nvPicPr>
        <p:blipFill>
          <a:blip r:embed="rId2" cstate="screen"/>
          <a:stretch>
            <a:fillRect/>
          </a:stretch>
        </p:blipFill>
        <p:spPr>
          <a:xfrm>
            <a:off x="9837187" y="233476"/>
            <a:ext cx="2180685" cy="477470"/>
          </a:xfrm>
          <a:prstGeom prst="rect">
            <a:avLst/>
          </a:prstGeom>
        </p:spPr>
      </p:pic>
      <p:pic>
        <p:nvPicPr>
          <p:cNvPr id="10" name="图片 9" descr="图片包含 游戏机&#10;&#10;描述已自动生成"/>
          <p:cNvPicPr>
            <a:picLocks noChangeAspect="1"/>
          </p:cNvPicPr>
          <p:nvPr userDrawn="1"/>
        </p:nvPicPr>
        <p:blipFill>
          <a:blip r:embed="rId3"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29963" y="6546557"/>
            <a:ext cx="425603" cy="77967"/>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联系我们">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355123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文本占位符 6"/>
          <p:cNvSpPr>
            <a:spLocks noGrp="1"/>
          </p:cNvSpPr>
          <p:nvPr>
            <p:ph type="body" sz="quarter" idx="29" hasCustomPrompt="1"/>
          </p:nvPr>
        </p:nvSpPr>
        <p:spPr>
          <a:xfrm>
            <a:off x="720000" y="5094200"/>
            <a:ext cx="6298641"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邮件：</a:t>
            </a:r>
            <a:r>
              <a:rPr kumimoji="1" lang="en-GB" altLang="zh-CN" dirty="0" err="1"/>
              <a:t>press@baai.ac.cn</a:t>
            </a:r>
            <a:endParaRPr kumimoji="1" lang="zh-CN" altLang="en-US" dirty="0"/>
          </a:p>
        </p:txBody>
      </p:sp>
      <p:sp>
        <p:nvSpPr>
          <p:cNvPr id="8" name="文本占位符 6"/>
          <p:cNvSpPr>
            <a:spLocks noGrp="1"/>
          </p:cNvSpPr>
          <p:nvPr>
            <p:ph type="body" sz="quarter" idx="30" hasCustomPrompt="1"/>
          </p:nvPr>
        </p:nvSpPr>
        <p:spPr>
          <a:xfrm>
            <a:off x="720001" y="5449712"/>
            <a:ext cx="6298640"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电话：</a:t>
            </a:r>
            <a:r>
              <a:rPr kumimoji="1" lang="en-US" altLang="zh-CN" dirty="0"/>
              <a:t>010 - 6893 3383</a:t>
            </a:r>
            <a:endParaRPr kumimoji="1" lang="zh-CN" altLang="en-US" dirty="0"/>
          </a:p>
        </p:txBody>
      </p:sp>
      <p:sp>
        <p:nvSpPr>
          <p:cNvPr id="9" name="文本占位符 6"/>
          <p:cNvSpPr>
            <a:spLocks noGrp="1"/>
          </p:cNvSpPr>
          <p:nvPr>
            <p:ph type="body" sz="quarter" idx="31" hasCustomPrompt="1"/>
          </p:nvPr>
        </p:nvSpPr>
        <p:spPr>
          <a:xfrm>
            <a:off x="720000" y="5805224"/>
            <a:ext cx="6298641" cy="222834"/>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地址：北京市海淀区知春路</a:t>
            </a:r>
            <a:r>
              <a:rPr kumimoji="1" lang="en-US" altLang="zh-CN" dirty="0"/>
              <a:t>27</a:t>
            </a:r>
            <a:r>
              <a:rPr kumimoji="1" lang="zh-CN" altLang="en-US" dirty="0"/>
              <a:t>号（量子芯座）七层</a:t>
            </a:r>
          </a:p>
        </p:txBody>
      </p:sp>
      <p:sp>
        <p:nvSpPr>
          <p:cNvPr id="11" name="文本占位符 6"/>
          <p:cNvSpPr>
            <a:spLocks noGrp="1"/>
          </p:cNvSpPr>
          <p:nvPr>
            <p:ph type="body" sz="quarter" idx="33" hasCustomPrompt="1"/>
          </p:nvPr>
        </p:nvSpPr>
        <p:spPr>
          <a:xfrm>
            <a:off x="720000" y="4410343"/>
            <a:ext cx="2099400" cy="348222"/>
          </a:xfrm>
          <a:prstGeom prst="rect">
            <a:avLst/>
          </a:prstGeom>
          <a:noFill/>
          <a:ln>
            <a:noFill/>
          </a:ln>
        </p:spPr>
        <p:txBody>
          <a:bodyPr lIns="0" tIns="0" rIns="0" bIns="0" anchor="t"/>
          <a:lstStyle>
            <a:lvl1pPr marL="0" indent="0">
              <a:buNone/>
              <a:defRPr sz="3000" b="1"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联系我们</a:t>
            </a:r>
          </a:p>
        </p:txBody>
      </p:sp>
      <p:pic>
        <p:nvPicPr>
          <p:cNvPr id="10" name="图片 9"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94231" y="6555701"/>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FA165D2-0530-E94C-A987-BD40D545B1E6}" type="slidenum">
              <a:rPr kumimoji="1" lang="zh-CN" altLang="en-US" sz="1000" b="1" i="0" u="none" strike="noStrike" kern="1200" cap="none" spc="0" normalizeH="0" baseline="0" noProof="0" smtClean="0">
                <a:ln>
                  <a:noFill/>
                </a:ln>
                <a:solidFill>
                  <a:prstClr val="black">
                    <a:lumMod val="50000"/>
                    <a:lumOff val="50000"/>
                  </a:prstClr>
                </a:solidFill>
                <a:effectLst/>
                <a:uLnTx/>
                <a:uFillTx/>
                <a:ea typeface="FZFangSong-Z02S" panose="02000000000000000000" pitchFamily="2" charset="-122"/>
                <a:cs typeface="+mn-cs"/>
              </a:rPr>
              <a:t>‹#›</a:t>
            </a:fld>
            <a:endParaRPr kumimoji="1" lang="zh-CN" altLang="en-US" sz="1000" b="1" i="0" u="none" strike="noStrike" kern="1200" cap="none" spc="0" normalizeH="0" baseline="0" noProof="0" dirty="0">
              <a:ln>
                <a:noFill/>
              </a:ln>
              <a:solidFill>
                <a:prstClr val="black">
                  <a:lumMod val="50000"/>
                  <a:lumOff val="50000"/>
                </a:prstClr>
              </a:solidFill>
              <a:effectLst/>
              <a:uLnTx/>
              <a:uFillTx/>
              <a:ea typeface="FZFangSong-Z02S" panose="02000000000000000000" pitchFamily="2" charset="-122"/>
              <a:cs typeface="+mn-cs"/>
            </a:endParaRPr>
          </a:p>
        </p:txBody>
      </p:sp>
      <p:pic>
        <p:nvPicPr>
          <p:cNvPr id="4" name="图片 3"/>
          <p:cNvPicPr>
            <a:picLocks noChangeAspect="1"/>
          </p:cNvPicPr>
          <p:nvPr userDrawn="1"/>
        </p:nvPicPr>
        <p:blipFill>
          <a:blip r:embed="rId3" cstate="screen"/>
          <a:stretch>
            <a:fillRect/>
          </a:stretch>
        </p:blipFill>
        <p:spPr>
          <a:xfrm>
            <a:off x="9149968" y="4938045"/>
            <a:ext cx="1210885" cy="1210885"/>
          </a:xfrm>
          <a:prstGeom prst="rect">
            <a:avLst/>
          </a:prstGeom>
        </p:spPr>
      </p:pic>
      <p:sp>
        <p:nvSpPr>
          <p:cNvPr id="15" name="文本占位符 6"/>
          <p:cNvSpPr>
            <a:spLocks noGrp="1"/>
          </p:cNvSpPr>
          <p:nvPr>
            <p:ph type="body" sz="quarter" idx="34" hasCustomPrompt="1"/>
          </p:nvPr>
        </p:nvSpPr>
        <p:spPr>
          <a:xfrm>
            <a:off x="10395578" y="4990064"/>
            <a:ext cx="196769" cy="1094700"/>
          </a:xfrm>
          <a:prstGeom prst="rect">
            <a:avLst/>
          </a:prstGeom>
          <a:noFill/>
          <a:ln>
            <a:noFill/>
          </a:ln>
        </p:spPr>
        <p:txBody>
          <a:bodyPr vert="eaVert" lIns="0" tIns="0" rIns="0" bIns="0" anchor="t"/>
          <a:lstStyle>
            <a:lvl1pPr marL="0" indent="0" algn="ctr">
              <a:buNone/>
              <a:defRPr sz="1600" b="0" i="0">
                <a:ln>
                  <a:noFill/>
                </a:ln>
                <a:solidFill>
                  <a:schemeClr val="bg1">
                    <a:lumMod val="50000"/>
                  </a:schemeClr>
                </a:solidFill>
                <a:latin typeface="微软雅黑 Light" panose="020B0502040204020203" pitchFamily="34" charset="-122"/>
                <a:ea typeface="微软雅黑 Light" panose="020B0502040204020203"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智源公众号</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4" name="文本占位符 6"/>
          <p:cNvSpPr>
            <a:spLocks noGrp="1"/>
          </p:cNvSpPr>
          <p:nvPr>
            <p:ph type="body" idx="10" hasCustomPrompt="1"/>
          </p:nvPr>
        </p:nvSpPr>
        <p:spPr>
          <a:xfrm>
            <a:off x="474300" y="300276"/>
            <a:ext cx="9203100" cy="348222"/>
          </a:xfrm>
          <a:prstGeom prst="rect">
            <a:avLst/>
          </a:prstGeom>
          <a:noFill/>
          <a:ln>
            <a:noFill/>
          </a:ln>
        </p:spPr>
        <p:txBody>
          <a:bodyPr lIns="0" tIns="0" rIns="0" bIns="0" anchor="t"/>
          <a:lstStyle>
            <a:lvl1pPr marL="0" lv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lvl="1">
              <a:defRPr>
                <a:ln>
                  <a:solidFill>
                    <a:schemeClr val="bg1"/>
                  </a:solidFill>
                </a:ln>
                <a:solidFill>
                  <a:schemeClr val="bg1"/>
                </a:solidFill>
                <a:latin typeface="Source Han Sans CN"/>
                <a:ea typeface="Source Han Sans CN"/>
              </a:defRPr>
            </a:lvl2pPr>
            <a:lvl3pPr lvl="2">
              <a:defRPr>
                <a:ln>
                  <a:solidFill>
                    <a:schemeClr val="bg1"/>
                  </a:solidFill>
                </a:ln>
                <a:solidFill>
                  <a:schemeClr val="bg1"/>
                </a:solidFill>
                <a:latin typeface="Source Han Sans CN"/>
                <a:ea typeface="Source Han Sans CN"/>
              </a:defRPr>
            </a:lvl3pPr>
            <a:lvl4pPr lvl="3">
              <a:defRPr>
                <a:ln>
                  <a:solidFill>
                    <a:schemeClr val="bg1"/>
                  </a:solidFill>
                </a:ln>
                <a:solidFill>
                  <a:schemeClr val="bg1"/>
                </a:solidFill>
                <a:latin typeface="Source Han Sans CN"/>
                <a:ea typeface="Source Han Sans CN"/>
              </a:defRPr>
            </a:lvl4pPr>
            <a:lvl5pPr lvl="4">
              <a:defRPr>
                <a:ln>
                  <a:solidFill>
                    <a:schemeClr val="bg1"/>
                  </a:solidFill>
                </a:ln>
                <a:solidFill>
                  <a:schemeClr val="bg1"/>
                </a:solidFill>
                <a:latin typeface="Source Han Sans CN"/>
                <a:ea typeface="Source Han Sans CN"/>
              </a:defRPr>
            </a:lvl5pPr>
          </a:lstStyle>
          <a:p>
            <a:pPr lvl="0"/>
            <a:r>
              <a:rPr lang="zh-CN"/>
              <a:t>大标题</a:t>
            </a:r>
          </a:p>
        </p:txBody>
      </p:sp>
      <p:sp>
        <p:nvSpPr>
          <p:cNvPr id="6" name="文本占位符 5"/>
          <p:cNvSpPr>
            <a:spLocks noGrp="1"/>
          </p:cNvSpPr>
          <p:nvPr>
            <p:ph type="body" idx="22"/>
          </p:nvPr>
        </p:nvSpPr>
        <p:spPr>
          <a:xfrm>
            <a:off x="474300" y="1125968"/>
            <a:ext cx="11081266" cy="4766832"/>
          </a:xfrm>
          <a:prstGeom prst="rect">
            <a:avLst/>
          </a:prstGeom>
        </p:spPr>
        <p:txBody>
          <a:bodyPr/>
          <a:lstStyle>
            <a:lvl1pPr lvl="0">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lvl="1">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lvl="2">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lvl="3">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lvl="4">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7" name="图片 6"/>
          <p:cNvPicPr>
            <a:picLocks noChangeAspect="1"/>
          </p:cNvPicPr>
          <p:nvPr/>
        </p:nvPicPr>
        <p:blipFill>
          <a:blip r:embed="rId2"/>
          <a:stretch>
            <a:fillRect/>
          </a:stretch>
        </p:blipFill>
        <p:spPr>
          <a:xfrm>
            <a:off x="11461845" y="6544233"/>
            <a:ext cx="501855" cy="127615"/>
          </a:xfrm>
          <a:prstGeom prst="rect">
            <a:avLst/>
          </a:prstGeom>
        </p:spPr>
      </p:pic>
      <p:sp>
        <p:nvSpPr>
          <p:cNvPr id="8" name="矩形 7"/>
          <p:cNvSpPr/>
          <p:nvPr/>
        </p:nvSpPr>
        <p:spPr>
          <a:xfrm>
            <a:off x="-12700" y="260010"/>
            <a:ext cx="360000" cy="432000"/>
          </a:xfrm>
          <a:prstGeom prst="rect">
            <a:avLst/>
          </a:prstGeom>
          <a:solidFill>
            <a:srgbClr val="0070C0"/>
          </a:solidFill>
          <a:ln>
            <a:noFill/>
          </a:ln>
        </p:spPr>
        <p:txBody>
          <a:bodyPr vert="horz" wrap="square" lIns="91440" tIns="45720" rIns="91440" bIns="45720" numCol="1" spcCol="0" anchor="ctr" anchorCtr="0"/>
          <a:lstStyle/>
          <a:p>
            <a:pPr algn="ctr"/>
            <a:endParaRPr lang="zh-CN">
              <a:solidFill>
                <a:schemeClr val="lt1"/>
              </a:solidFill>
            </a:endParaRPr>
          </a:p>
        </p:txBody>
      </p:sp>
      <p:pic>
        <p:nvPicPr>
          <p:cNvPr id="12" name="图片 11"/>
          <p:cNvPicPr>
            <a:picLocks noChangeAspect="1"/>
          </p:cNvPicPr>
          <p:nvPr/>
        </p:nvPicPr>
        <p:blipFill>
          <a:blip r:embed="rId3"/>
          <a:stretch>
            <a:fillRect/>
          </a:stretch>
        </p:blipFill>
        <p:spPr>
          <a:xfrm>
            <a:off x="9837187" y="233476"/>
            <a:ext cx="2180685" cy="477470"/>
          </a:xfrm>
          <a:prstGeom prst="rect">
            <a:avLst/>
          </a:prstGeom>
        </p:spPr>
      </p:pic>
      <p:sp>
        <p:nvSpPr>
          <p:cNvPr id="13" name="灯片编号占位符 16"/>
          <p:cNvSpPr>
            <a:spLocks noGrp="1"/>
          </p:cNvSpPr>
          <p:nvPr>
            <p:ph type="sldNum" idx="4"/>
          </p:nvPr>
        </p:nvSpPr>
        <p:spPr>
          <a:xfrm>
            <a:off x="11194231" y="6546557"/>
            <a:ext cx="361335" cy="127615"/>
          </a:xfrm>
          <a:prstGeom prst="rect">
            <a:avLst/>
          </a:prstGeom>
        </p:spPr>
        <p:txBody>
          <a:bodyPr vert="horz" lIns="91440" tIns="45720" rIns="91440" bIns="45720" anchor="ctr"/>
          <a:lstStyle>
            <a:lvl1pPr lvl="0" algn="r">
              <a:defRPr sz="1000" b="1">
                <a:solidFill>
                  <a:schemeClr val="tx1">
                    <a:lumMod val="50000"/>
                    <a:lumOff val="50000"/>
                  </a:schemeClr>
                </a:solidFill>
                <a:latin typeface="FZFangSong-Z02S"/>
                <a:ea typeface="FZFangSong-Z02S"/>
              </a:defRPr>
            </a:lvl1pPr>
          </a:lstStyle>
          <a:p>
            <a:fld id="{A0C25D96-30BF-41F5-90CC-EA43B0ECFA88}"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dirty="0"/>
              <a:t>单击此处编辑母版文本</a:t>
            </a:r>
          </a:p>
        </p:txBody>
      </p:sp>
      <p:pic>
        <p:nvPicPr>
          <p:cNvPr id="7" name="图片 6"/>
          <p:cNvPicPr>
            <a:picLocks noChangeAspect="1"/>
          </p:cNvPicPr>
          <p:nvPr userDrawn="1"/>
        </p:nvPicPr>
        <p:blipFill>
          <a:blip r:embed="rId2" cstate="screen"/>
          <a:stretch>
            <a:fillRect/>
          </a:stretch>
        </p:blipFill>
        <p:spPr>
          <a:xfrm>
            <a:off x="9792000" y="341886"/>
            <a:ext cx="2171700" cy="368155"/>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18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normAutofit/>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18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p:txBody>
          <a:bodyPr/>
          <a:lstStyle/>
          <a:p>
            <a:pPr rtl="0">
              <a:defRPr/>
            </a:pPr>
            <a:endParaRPr lang="zh-CN" altLang="en-US">
              <a:cs typeface="+mn-cs"/>
            </a:endParaRPr>
          </a:p>
        </p:txBody>
      </p:sp>
      <p:sp>
        <p:nvSpPr>
          <p:cNvPr id="8" name="页脚占位符 7"/>
          <p:cNvSpPr>
            <a:spLocks noGrp="1"/>
          </p:cNvSpPr>
          <p:nvPr>
            <p:ph type="ftr" sz="quarter" idx="11"/>
          </p:nvPr>
        </p:nvSpPr>
        <p:spPr/>
        <p:txBody>
          <a:bodyPr/>
          <a:lstStyle/>
          <a:p>
            <a:pPr rtl="0">
              <a:defRPr/>
            </a:pPr>
            <a:endParaRPr lang="zh-CN" altLang="en-US">
              <a:cs typeface="+mn-cs"/>
            </a:endParaRPr>
          </a:p>
        </p:txBody>
      </p:sp>
      <p:sp>
        <p:nvSpPr>
          <p:cNvPr id="9" name="灯片编号占位符 8"/>
          <p:cNvSpPr>
            <a:spLocks noGrp="1"/>
          </p:cNvSpPr>
          <p:nvPr>
            <p:ph type="sldNum" sz="quarter" idx="12"/>
          </p:nvPr>
        </p:nvSpPr>
        <p:spPr/>
        <p:txBody>
          <a:bodyPr/>
          <a:lstStyle/>
          <a:p>
            <a:pPr rtl="0">
              <a:defRPr/>
            </a:pPr>
            <a:fld id="{D74CABF9-543A-47DF-B5A9-37C2335896FB}"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29963" y="6546557"/>
            <a:ext cx="425603" cy="77967"/>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FA165D2-0530-E94C-A987-BD40D545B1E6}" type="slidenum">
              <a:rPr kumimoji="1" lang="zh-CN" altLang="en-US" sz="1000" b="1" i="0" u="none" strike="noStrike" kern="1200" cap="none" spc="0" normalizeH="0" baseline="0" noProof="0" smtClean="0">
                <a:ln>
                  <a:noFill/>
                </a:ln>
                <a:solidFill>
                  <a:prstClr val="black">
                    <a:lumMod val="50000"/>
                    <a:lumOff val="50000"/>
                  </a:prstClr>
                </a:solidFill>
                <a:effectLst/>
                <a:uLnTx/>
                <a:uFillTx/>
                <a:ea typeface="FZFangSong-Z02S" panose="02000000000000000000" pitchFamily="2" charset="-122"/>
                <a:cs typeface="+mn-cs"/>
              </a:rPr>
              <a:t>‹#›</a:t>
            </a:fld>
            <a:endParaRPr kumimoji="1" lang="zh-CN" altLang="en-US" sz="1000" b="1" i="0" u="none" strike="noStrike" kern="1200" cap="none" spc="0" normalizeH="0" baseline="0" noProof="0" dirty="0">
              <a:ln>
                <a:noFill/>
              </a:ln>
              <a:solidFill>
                <a:prstClr val="black">
                  <a:lumMod val="50000"/>
                  <a:lumOff val="50000"/>
                </a:prstClr>
              </a:solidFill>
              <a:effectLst/>
              <a:uLnTx/>
              <a:uFillTx/>
              <a:ea typeface="FZFangSong-Z02S" panose="02000000000000000000" pitchFamily="2" charset="-122"/>
              <a:cs typeface="+mn-cs"/>
            </a:endParaRPr>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51732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5" name="图片 14"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6" name="灯片编号占位符 16"/>
          <p:cNvSpPr>
            <a:spLocks noGrp="1"/>
          </p:cNvSpPr>
          <p:nvPr>
            <p:ph type="sldNum" sz="quarter" idx="4"/>
          </p:nvPr>
        </p:nvSpPr>
        <p:spPr>
          <a:xfrm>
            <a:off x="11129963" y="6546557"/>
            <a:ext cx="425603" cy="77967"/>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仅标题">
    <p:spTree>
      <p:nvGrpSpPr>
        <p:cNvPr id="1" name=""/>
        <p:cNvGrpSpPr/>
        <p:nvPr/>
      </p:nvGrpSpPr>
      <p:grpSpPr>
        <a:xfrm>
          <a:off x="0" y="0"/>
          <a:ext cx="0" cy="0"/>
          <a:chOff x="0" y="0"/>
          <a:chExt cx="0" cy="0"/>
        </a:xfrm>
      </p:grpSpPr>
      <p:sp>
        <p:nvSpPr>
          <p:cNvPr id="2" name="AutoShape 2"/>
          <p:cNvSpPr>
            <a:spLocks noGrp="1"/>
          </p:cNvSpPr>
          <p:nvPr>
            <p:ph type="body" sz="quarter" idx="72" hasCustomPrompt="1"/>
          </p:nvPr>
        </p:nvSpPr>
        <p:spPr>
          <a:xfrm>
            <a:off x="474300" y="300276"/>
            <a:ext cx="9203100" cy="348222"/>
          </a:xfrm>
          <a:prstGeom prst="rect">
            <a:avLst/>
          </a:prstGeom>
          <a:noFill/>
          <a:ln w="12700">
            <a:noFill/>
            <a:prstDash val="solid"/>
          </a:ln>
        </p:spPr>
        <p:txBody>
          <a:bodyPr lIns="0" tIns="0" rIns="0" bIns="0" anchor="t">
            <a:noAutofit/>
          </a:bodyPr>
          <a:lstStyle>
            <a:lvl1pPr algn="l">
              <a:lnSpc>
                <a:spcPct val="90000"/>
              </a:lnSpc>
              <a:defRPr sz="3000" b="1" i="0" u="none" strike="noStrike">
                <a:solidFill>
                  <a:srgbClr val="0070C0">
                    <a:alpha val="100000"/>
                  </a:srgbClr>
                </a:solidFill>
                <a:latin typeface="微软雅黑"/>
              </a:defRPr>
            </a:lvl1pPr>
          </a:lstStyle>
          <a:p>
            <a:pPr indent="0" algn="l">
              <a:lnSpc>
                <a:spcPct val="90000"/>
              </a:lnSpc>
            </a:pPr>
            <a:r>
              <a:rPr lang="en-US" sz="3000" b="1" i="0" u="none" strike="noStrike">
                <a:solidFill>
                  <a:srgbClr val="0070C0"/>
                </a:solidFill>
                <a:latin typeface="微软雅黑"/>
              </a:rPr>
              <a:t>大标题</a:t>
            </a:r>
          </a:p>
        </p:txBody>
      </p:sp>
      <p:sp>
        <p:nvSpPr>
          <p:cNvPr id="3" name="AutoShape 3"/>
          <p:cNvSpPr>
            <a:spLocks noGrp="1"/>
          </p:cNvSpPr>
          <p:nvPr>
            <p:ph type="body" sz="quarter" idx="73" hasCustomPrompt="1"/>
          </p:nvPr>
        </p:nvSpPr>
        <p:spPr>
          <a:xfrm>
            <a:off x="474300" y="1125968"/>
            <a:ext cx="11081266" cy="4766832"/>
          </a:xfrm>
          <a:prstGeom prst="rect">
            <a:avLst/>
          </a:prstGeom>
          <a:noFill/>
          <a:ln w="12700">
            <a:noFill/>
            <a:prstDash val="solid"/>
          </a:ln>
        </p:spPr>
        <p:txBody>
          <a:bodyPr lIns="95250" tIns="47625" rIns="95250" bIns="47625" anchor="t">
            <a:noAutofit/>
          </a:bodyPr>
          <a:lstStyle>
            <a:lvl1pPr algn="l">
              <a:lnSpc>
                <a:spcPct val="100000"/>
              </a:lnSpc>
              <a:defRPr sz="2100" b="0" i="0" u="none" strike="noStrike">
                <a:solidFill>
                  <a:srgbClr val="404040">
                    <a:alpha val="100000"/>
                  </a:srgbClr>
                </a:solidFill>
                <a:latin typeface="微软雅黑"/>
              </a:defRPr>
            </a:lvl1pPr>
          </a:lstStyle>
          <a:p>
            <a:pPr indent="0" algn="l">
              <a:lnSpc>
                <a:spcPct val="100000"/>
              </a:lnSpc>
            </a:pPr>
            <a:r>
              <a:rPr lang="en-US" sz="2175" b="0" i="0" u="none" strike="noStrike">
                <a:solidFill>
                  <a:srgbClr val="404040"/>
                </a:solidFill>
                <a:latin typeface="微软雅黑"/>
              </a:rPr>
              <a:t>单击此处编辑母版文本样式</a:t>
            </a:r>
          </a:p>
        </p:txBody>
      </p:sp>
      <p:pic>
        <p:nvPicPr>
          <p:cNvPr id="4" name="Picture 4"/>
          <p:cNvPicPr>
            <a:picLocks noChangeAspect="1"/>
          </p:cNvPicPr>
          <p:nvPr/>
        </p:nvPicPr>
        <p:blipFill>
          <a:blip r:embed="rId2"/>
          <a:srcRect/>
          <a:stretch>
            <a:fillRect/>
          </a:stretch>
        </p:blipFill>
        <p:spPr>
          <a:xfrm>
            <a:off x="11461845" y="6544233"/>
            <a:ext cx="501855" cy="127615"/>
          </a:xfrm>
          <a:prstGeom prst="rect">
            <a:avLst/>
          </a:prstGeom>
          <a:ln w="12700">
            <a:noFill/>
            <a:prstDash val="solid"/>
          </a:ln>
        </p:spPr>
      </p:pic>
      <p:sp>
        <p:nvSpPr>
          <p:cNvPr id="5" name="AutoShape 5"/>
          <p:cNvSpPr>
            <a:spLocks noGrp="1"/>
          </p:cNvSpPr>
          <p:nvPr>
            <p:ph type="body" sz="quarter" idx="74"/>
          </p:nvPr>
        </p:nvSpPr>
        <p:spPr>
          <a:xfrm>
            <a:off x="11194231" y="6546557"/>
            <a:ext cx="361335" cy="127615"/>
          </a:xfrm>
          <a:prstGeom prst="rect">
            <a:avLst/>
          </a:prstGeom>
          <a:noFill/>
          <a:ln w="12700">
            <a:noFill/>
            <a:prstDash val="solid"/>
          </a:ln>
        </p:spPr>
        <p:txBody>
          <a:bodyPr lIns="95250" tIns="47625" rIns="95250" bIns="47625" anchor="ctr">
            <a:noAutofit/>
          </a:bodyPr>
          <a:lstStyle>
            <a:lvl1pPr algn="r">
              <a:lnSpc>
                <a:spcPct val="100000"/>
              </a:lnSpc>
              <a:defRPr sz="900" b="1" i="0" u="none" strike="noStrike">
                <a:solidFill>
                  <a:srgbClr val="808080">
                    <a:alpha val="100000"/>
                  </a:srgbClr>
                </a:solidFill>
                <a:latin typeface="FZFangSong-Z02S"/>
              </a:defRPr>
            </a:lvl1pPr>
          </a:lstStyle>
          <a:p>
            <a:pPr algn="r"/>
            <a:endParaRPr/>
          </a:p>
        </p:txBody>
      </p:sp>
      <p:sp>
        <p:nvSpPr>
          <p:cNvPr id="6" name="AutoShape 6"/>
          <p:cNvSpPr/>
          <p:nvPr/>
        </p:nvSpPr>
        <p:spPr>
          <a:xfrm>
            <a:off x="-12700" y="260010"/>
            <a:ext cx="360000" cy="432000"/>
          </a:xfrm>
          <a:prstGeom prst="rect">
            <a:avLst/>
          </a:prstGeom>
          <a:solidFill>
            <a:srgbClr val="0070C0">
              <a:alpha val="100000"/>
            </a:srgbClr>
          </a:solidFill>
          <a:ln w="12700">
            <a:noFill/>
            <a:prstDash val="solid"/>
          </a:ln>
        </p:spPr>
        <p:txBody>
          <a:bodyPr lIns="95250" tIns="47625" rIns="95250" bIns="47625" rtlCol="0" anchor="ctr">
            <a:noAutofit/>
          </a:bodyPr>
          <a:lstStyle/>
          <a:p>
            <a:pPr algn="ctr">
              <a:defRPr/>
            </a:pPr>
            <a:endParaRPr/>
          </a:p>
        </p:txBody>
      </p:sp>
      <p:pic>
        <p:nvPicPr>
          <p:cNvPr id="7" name="Picture 7"/>
          <p:cNvPicPr>
            <a:picLocks noChangeAspect="1"/>
          </p:cNvPicPr>
          <p:nvPr/>
        </p:nvPicPr>
        <p:blipFill>
          <a:blip r:embed="rId3"/>
          <a:srcRect/>
          <a:stretch>
            <a:fillRect/>
          </a:stretch>
        </p:blipFill>
        <p:spPr>
          <a:xfrm>
            <a:off x="9837187" y="233476"/>
            <a:ext cx="2180685" cy="477470"/>
          </a:xfrm>
          <a:prstGeom prst="rect">
            <a:avLst/>
          </a:prstGeom>
          <a:ln w="12700">
            <a:noFill/>
            <a:prstDash val="solid"/>
          </a:ln>
        </p:spPr>
      </p:pic>
    </p:spTree>
    <p:extLst>
      <p:ext uri="{BB962C8B-B14F-4D97-AF65-F5344CB8AC3E}">
        <p14:creationId xmlns:p14="http://schemas.microsoft.com/office/powerpoint/2010/main" val="12385525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cxnSp>
        <p:nvCxnSpPr>
          <p:cNvPr id="8" name="直接连接符 7"/>
          <p:cNvCxnSpPr/>
          <p:nvPr userDrawn="1"/>
        </p:nvCxnSpPr>
        <p:spPr>
          <a:xfrm>
            <a:off x="0" y="960117"/>
            <a:ext cx="12192000" cy="0"/>
          </a:xfrm>
          <a:prstGeom prst="line">
            <a:avLst/>
          </a:prstGeom>
          <a:ln w="25400">
            <a:gradFill flip="none" rotWithShape="1">
              <a:gsLst>
                <a:gs pos="0">
                  <a:schemeClr val="accent1">
                    <a:lumMod val="5000"/>
                    <a:lumOff val="95000"/>
                  </a:schemeClr>
                </a:gs>
                <a:gs pos="36000">
                  <a:schemeClr val="accent1">
                    <a:lumMod val="20000"/>
                    <a:lumOff val="80000"/>
                  </a:schemeClr>
                </a:gs>
                <a:gs pos="69000">
                  <a:srgbClr val="2F5597"/>
                </a:gs>
                <a:gs pos="100000">
                  <a:srgbClr val="2F5597"/>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文字">
    <p:spTree>
      <p:nvGrpSpPr>
        <p:cNvPr id="1" name=""/>
        <p:cNvGrpSpPr/>
        <p:nvPr/>
      </p:nvGrpSpPr>
      <p:grpSpPr>
        <a:xfrm>
          <a:off x="0" y="0"/>
          <a:ext cx="0" cy="0"/>
          <a:chOff x="0" y="0"/>
          <a:chExt cx="0" cy="0"/>
        </a:xfrm>
      </p:grpSpPr>
      <p:pic>
        <p:nvPicPr>
          <p:cNvPr id="4" name="图片 3" descr="中英文全称-白色"/>
          <p:cNvPicPr>
            <a:picLocks noChangeAspect="1"/>
          </p:cNvPicPr>
          <p:nvPr userDrawn="1"/>
        </p:nvPicPr>
        <p:blipFill>
          <a:blip r:embed="rId2"/>
          <a:stretch>
            <a:fillRect/>
          </a:stretch>
        </p:blipFill>
        <p:spPr>
          <a:xfrm>
            <a:off x="9390381" y="148167"/>
            <a:ext cx="2857500" cy="50376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FZXiaoBiaoSong-B05S" panose="02000000000000000000" pitchFamily="2" charset="-122"/>
                <a:ea typeface="FZXiaoBiaoSong-B05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a:extLst>
              <a:ext uri="{FF2B5EF4-FFF2-40B4-BE49-F238E27FC236}">
                <a16:creationId xmlns:a16="http://schemas.microsoft.com/office/drawing/2014/main" id="{877EE5F9-CF69-4285-BD20-84395BADB8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7187" y="233476"/>
            <a:ext cx="2180685" cy="477470"/>
          </a:xfrm>
          <a:prstGeom prst="rect">
            <a:avLst/>
          </a:prstGeom>
        </p:spPr>
      </p:pic>
    </p:spTree>
    <p:extLst>
      <p:ext uri="{BB962C8B-B14F-4D97-AF65-F5344CB8AC3E}">
        <p14:creationId xmlns:p14="http://schemas.microsoft.com/office/powerpoint/2010/main" val="20901728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2CA02-9FA9-46C6-8A53-600BB3AD3B40}" type="slidenum">
              <a:rPr lang="zh-CN" altLang="en-US" smtClean="0"/>
              <a:t>‹#›</a:t>
            </a:fld>
            <a:endParaRPr lang="zh-CN" altLang="en-US"/>
          </a:p>
        </p:txBody>
      </p:sp>
      <p:pic>
        <p:nvPicPr>
          <p:cNvPr id="9" name="图片 8"/>
          <p:cNvPicPr>
            <a:picLocks noChangeAspect="1"/>
          </p:cNvPicPr>
          <p:nvPr userDrawn="1"/>
        </p:nvPicPr>
        <p:blipFill>
          <a:blip r:embed="rId2"/>
          <a:stretch>
            <a:fillRect/>
          </a:stretch>
        </p:blipFill>
        <p:spPr>
          <a:xfrm>
            <a:off x="0" y="6070963"/>
            <a:ext cx="12192000" cy="800100"/>
          </a:xfrm>
          <a:prstGeom prst="rect">
            <a:avLst/>
          </a:prstGeom>
        </p:spPr>
      </p:pic>
      <p:grpSp>
        <p:nvGrpSpPr>
          <p:cNvPr id="2" name="组合 1"/>
          <p:cNvGrpSpPr/>
          <p:nvPr userDrawn="1"/>
        </p:nvGrpSpPr>
        <p:grpSpPr>
          <a:xfrm>
            <a:off x="9012147" y="46440"/>
            <a:ext cx="3174555" cy="541644"/>
            <a:chOff x="9012147" y="46440"/>
            <a:chExt cx="3174555" cy="541644"/>
          </a:xfrm>
        </p:grpSpPr>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430303" y="66318"/>
              <a:ext cx="2756399" cy="521766"/>
            </a:xfrm>
            <a:prstGeom prst="rect">
              <a:avLst/>
            </a:prstGeom>
          </p:spPr>
        </p:pic>
        <p:pic>
          <p:nvPicPr>
            <p:cNvPr id="11" name="图片 10"/>
            <p:cNvPicPr>
              <a:picLocks noChangeAspect="1"/>
            </p:cNvPicPr>
            <p:nvPr userDrawn="1"/>
          </p:nvPicPr>
          <p:blipFill>
            <a:blip r:embed="rId5" cstate="hqprint"/>
            <a:stretch>
              <a:fillRect/>
            </a:stretch>
          </p:blipFill>
          <p:spPr>
            <a:xfrm>
              <a:off x="9012147" y="46440"/>
              <a:ext cx="467851" cy="521766"/>
            </a:xfrm>
            <a:prstGeom prst="rect">
              <a:avLst/>
            </a:prstGeom>
          </p:spPr>
        </p:pic>
      </p:grpSp>
      <p:sp>
        <p:nvSpPr>
          <p:cNvPr id="12" name="标题 1"/>
          <p:cNvSpPr>
            <a:spLocks noGrp="1"/>
          </p:cNvSpPr>
          <p:nvPr>
            <p:ph type="title"/>
          </p:nvPr>
        </p:nvSpPr>
        <p:spPr>
          <a:xfrm>
            <a:off x="838200"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pic>
        <p:nvPicPr>
          <p:cNvPr id="3" name="图片 2" descr="图片包含 电子, 电路, 游戏机&#10;&#10;描述已自动生成"/>
          <p:cNvPicPr>
            <a:picLocks noChangeAspect="1"/>
          </p:cNvPicPr>
          <p:nvPr userDrawn="1"/>
        </p:nvPicPr>
        <p:blipFill rotWithShape="1">
          <a:blip r:embed="rId2">
            <a:alphaModFix amt="14000"/>
            <a:extLst>
              <a:ext uri="{BEBA8EAE-BF5A-486C-A8C5-ECC9F3942E4B}">
                <a14:imgProps xmlns:a14="http://schemas.microsoft.com/office/drawing/2010/main">
                  <a14:imgLayer r:embed="rId3">
                    <a14:imgEffect>
                      <a14:brightnessContrast bright="-6000" contrast="-62000"/>
                    </a14:imgEffect>
                    <a14:imgEffect>
                      <a14:saturation sat="253000"/>
                    </a14:imgEffect>
                  </a14:imgLayer>
                </a14:imgProps>
              </a:ext>
              <a:ext uri="{28A0092B-C50C-407E-A947-70E740481C1C}">
                <a14:useLocalDpi xmlns:a14="http://schemas.microsoft.com/office/drawing/2010/main" val="0"/>
              </a:ext>
            </a:extLst>
          </a:blip>
          <a:srcRect t="21198" b="15304"/>
          <a:stretch>
            <a:fillRect/>
          </a:stretch>
        </p:blipFill>
        <p:spPr>
          <a:xfrm>
            <a:off x="0" y="1"/>
            <a:ext cx="12192000" cy="6858000"/>
          </a:xfrm>
          <a:prstGeom prst="rect">
            <a:avLst/>
          </a:prstGeom>
        </p:spPr>
      </p:pic>
      <p:sp>
        <p:nvSpPr>
          <p:cNvPr id="9" name="文本占位符 6"/>
          <p:cNvSpPr>
            <a:spLocks noGrp="1"/>
          </p:cNvSpPr>
          <p:nvPr>
            <p:ph type="body" sz="quarter" idx="10" hasCustomPrompt="1"/>
          </p:nvPr>
        </p:nvSpPr>
        <p:spPr>
          <a:xfrm>
            <a:off x="474299" y="300278"/>
            <a:ext cx="9203100" cy="348221"/>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5"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4" cstate="screen"/>
          <a:stretch>
            <a:fillRect/>
          </a:stretch>
        </p:blipFill>
        <p:spPr>
          <a:xfrm>
            <a:off x="11461846" y="6544235"/>
            <a:ext cx="501855" cy="127615"/>
          </a:xfrm>
          <a:prstGeom prst="rect">
            <a:avLst/>
          </a:prstGeom>
        </p:spPr>
      </p:pic>
      <p:sp>
        <p:nvSpPr>
          <p:cNvPr id="14" name="灯片编号占位符 16"/>
          <p:cNvSpPr>
            <a:spLocks noGrp="1"/>
          </p:cNvSpPr>
          <p:nvPr>
            <p:ph type="sldNum" sz="quarter" idx="4"/>
          </p:nvPr>
        </p:nvSpPr>
        <p:spPr>
          <a:xfrm>
            <a:off x="11194231" y="6546559"/>
            <a:ext cx="361336"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09"/>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noAutofit/>
          </a:bodyPr>
          <a:lstStyle/>
          <a:p>
            <a:pPr algn="ctr"/>
            <a:endParaRPr kumimoji="1" lang="zh-CN" altLang="en-US" sz="1800"/>
          </a:p>
        </p:txBody>
      </p:sp>
      <p:pic>
        <p:nvPicPr>
          <p:cNvPr id="4" name="图形 1" descr="图形 1"/>
          <p:cNvPicPr>
            <a:picLocks noChangeAspect="1"/>
          </p:cNvPicPr>
          <p:nvPr userDrawn="1"/>
        </p:nvPicPr>
        <p:blipFill>
          <a:blip r:embed="rId5" cstate="screen"/>
          <a:stretch>
            <a:fillRect/>
          </a:stretch>
        </p:blipFill>
        <p:spPr>
          <a:xfrm>
            <a:off x="11087071" y="260010"/>
            <a:ext cx="882882" cy="388489"/>
          </a:xfrm>
          <a:prstGeom prst="rect">
            <a:avLst/>
          </a:prstGeom>
          <a:ln w="12700">
            <a:miter lim="400000"/>
            <a:headEnd/>
            <a:tailEnd/>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47" y="300278"/>
            <a:ext cx="9204007" cy="348225"/>
          </a:xfrm>
          <a:prstGeom prst="rect">
            <a:avLst/>
          </a:prstGeom>
          <a:noFill/>
          <a:ln>
            <a:noFill/>
          </a:ln>
        </p:spPr>
        <p:txBody>
          <a:bodyPr lIns="0" tIns="0" rIns="0" bIns="0" anchor="t"/>
          <a:lstStyle>
            <a:lvl1pPr marL="0" indent="0">
              <a:buNone/>
              <a:defRPr sz="3865"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50" y="1125969"/>
            <a:ext cx="11082359" cy="4766835"/>
          </a:xfrm>
          <a:prstGeom prst="rect">
            <a:avLst/>
          </a:prstGeom>
        </p:spPr>
        <p:txBody>
          <a:bodyPr/>
          <a:lstStyle>
            <a:lvl1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2975" y="6544242"/>
            <a:ext cx="501904" cy="127613"/>
          </a:xfrm>
          <a:prstGeom prst="rect">
            <a:avLst/>
          </a:prstGeom>
        </p:spPr>
      </p:pic>
      <p:sp>
        <p:nvSpPr>
          <p:cNvPr id="8" name="矩形 7"/>
          <p:cNvSpPr/>
          <p:nvPr userDrawn="1"/>
        </p:nvSpPr>
        <p:spPr>
          <a:xfrm>
            <a:off x="-12699" y="260011"/>
            <a:ext cx="360035"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6" tIns="60948" rIns="121896" bIns="60948" numCol="1" spcCol="0" rtlCol="0" fromWordArt="0" anchor="ctr" anchorCtr="0" forceAA="0" compatLnSpc="1">
            <a:noAutofit/>
          </a:bodyPr>
          <a:lstStyle/>
          <a:p>
            <a:pPr algn="ctr"/>
            <a:endParaRPr kumimoji="1" lang="zh-CN" altLang="en-US" sz="2400"/>
          </a:p>
        </p:txBody>
      </p:sp>
      <p:pic>
        <p:nvPicPr>
          <p:cNvPr id="12" name="图片 11"/>
          <p:cNvPicPr>
            <a:picLocks noChangeAspect="1"/>
          </p:cNvPicPr>
          <p:nvPr userDrawn="1"/>
        </p:nvPicPr>
        <p:blipFill>
          <a:blip r:embed="rId3" cstate="screen"/>
          <a:stretch>
            <a:fillRect/>
          </a:stretch>
        </p:blipFill>
        <p:spPr>
          <a:xfrm>
            <a:off x="9838161" y="233481"/>
            <a:ext cx="2180900" cy="477473"/>
          </a:xfrm>
          <a:prstGeom prst="rect">
            <a:avLst/>
          </a:prstGeom>
        </p:spPr>
      </p:pic>
      <p:sp>
        <p:nvSpPr>
          <p:cNvPr id="13" name="灯片编号占位符 16"/>
          <p:cNvSpPr>
            <a:spLocks noGrp="1"/>
          </p:cNvSpPr>
          <p:nvPr>
            <p:ph type="sldNum" sz="quarter" idx="4"/>
          </p:nvPr>
        </p:nvSpPr>
        <p:spPr>
          <a:xfrm>
            <a:off x="11195333" y="6546567"/>
            <a:ext cx="361371" cy="127613"/>
          </a:xfrm>
          <a:prstGeom prst="rect">
            <a:avLst/>
          </a:prstGeom>
        </p:spPr>
        <p:txBody>
          <a:bodyPr vert="horz" lIns="91422" tIns="45711" rIns="91422" bIns="45711" rtlCol="0" anchor="ctr"/>
          <a:lstStyle>
            <a:lvl1pPr algn="r">
              <a:defRPr sz="1335"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22485846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2000000000000000000" pitchFamily="2" charset="-122"/>
                <a:ea typeface="方正小标宋简体"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p:nvPicPr>
        <p:blipFill>
          <a:blip r:embed="rId2" cstate="screen"/>
          <a:stretch>
            <a:fillRect/>
          </a:stretch>
        </p:blipFill>
        <p:spPr>
          <a:xfrm>
            <a:off x="9837187" y="233476"/>
            <a:ext cx="2180685" cy="477470"/>
          </a:xfrm>
          <a:prstGeom prst="rect">
            <a:avLst/>
          </a:prstGeom>
        </p:spPr>
      </p:pic>
    </p:spTree>
    <p:extLst>
      <p:ext uri="{BB962C8B-B14F-4D97-AF65-F5344CB8AC3E}">
        <p14:creationId xmlns:p14="http://schemas.microsoft.com/office/powerpoint/2010/main" val="337225521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11614881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21982270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983479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19300039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131149694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extLst>
      <p:ext uri="{BB962C8B-B14F-4D97-AF65-F5344CB8AC3E}">
        <p14:creationId xmlns:p14="http://schemas.microsoft.com/office/powerpoint/2010/main" val="3035871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10.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1.xml"/><Relationship Id="rId1"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3.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3.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5.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theme" Target="../theme/theme6.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3.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theme" Target="../theme/theme8.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image" Target="../media/image3.png"/><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5" Type="http://schemas.openxmlformats.org/officeDocument/2006/relationships/slideLayout" Target="../slideLayouts/slideLayout114.xml"/><Relationship Id="rId4" Type="http://schemas.openxmlformats.org/officeDocument/2006/relationships/slideLayout" Target="../slideLayouts/slideLayout113.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817" r:id="rId8"/>
    <p:sldLayoutId id="2147483819"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平行四边形 6"/>
          <p:cNvSpPr/>
          <p:nvPr userDrawn="1"/>
        </p:nvSpPr>
        <p:spPr>
          <a:xfrm>
            <a:off x="-745067" y="0"/>
            <a:ext cx="10682528" cy="1080235"/>
          </a:xfrm>
          <a:prstGeom prst="parallelogram">
            <a:avLst>
              <a:gd name="adj" fmla="val 65893"/>
            </a:avLst>
          </a:prstGeom>
          <a:solidFill>
            <a:srgbClr val="005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pic>
        <p:nvPicPr>
          <p:cNvPr id="4" name="图片 3"/>
          <p:cNvPicPr>
            <a:picLocks noChangeAspect="1"/>
          </p:cNvPicPr>
          <p:nvPr userDrawn="1"/>
        </p:nvPicPr>
        <p:blipFill>
          <a:blip r:embed="rId3"/>
          <a:stretch>
            <a:fillRect/>
          </a:stretch>
        </p:blipFill>
        <p:spPr>
          <a:xfrm>
            <a:off x="9948362" y="176464"/>
            <a:ext cx="1938839" cy="749989"/>
          </a:xfrm>
          <a:prstGeom prst="rect">
            <a:avLst/>
          </a:prstGeom>
        </p:spPr>
      </p:pic>
    </p:spTree>
    <p:extLst>
      <p:ext uri="{BB962C8B-B14F-4D97-AF65-F5344CB8AC3E}">
        <p14:creationId xmlns:p14="http://schemas.microsoft.com/office/powerpoint/2010/main" val="617459564"/>
      </p:ext>
    </p:extLst>
  </p:cSld>
  <p:clrMap bg1="lt1" tx1="dk1" bg2="lt2" tx2="dk2" accent1="accent1" accent2="accent2" accent3="accent3" accent4="accent4" accent5="accent5" accent6="accent6" hlink="hlink" folHlink="folHlink"/>
  <p:sldLayoutIdLst>
    <p:sldLayoutId id="2147483858" r:id="rId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panose="020B0604020202020204"/>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panose="020B0604020202020204"/>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49099" y="-191888"/>
            <a:ext cx="12362121" cy="7049887"/>
          </a:xfrm>
          <a:prstGeom prst="rect">
            <a:avLst/>
          </a:prstGeom>
          <a:solidFill>
            <a:srgbClr val="005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8" name="平行四边形 7"/>
          <p:cNvSpPr/>
          <p:nvPr userDrawn="1"/>
        </p:nvSpPr>
        <p:spPr>
          <a:xfrm>
            <a:off x="2018453" y="2505840"/>
            <a:ext cx="11433387" cy="1804429"/>
          </a:xfrm>
          <a:prstGeom prst="parallelogram">
            <a:avLst>
              <a:gd name="adj" fmla="val 68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pic>
        <p:nvPicPr>
          <p:cNvPr id="3" name="图片 2"/>
          <p:cNvPicPr>
            <a:picLocks noChangeAspect="1"/>
          </p:cNvPicPr>
          <p:nvPr userDrawn="1"/>
        </p:nvPicPr>
        <p:blipFill>
          <a:blip r:embed="rId3"/>
          <a:stretch>
            <a:fillRect/>
          </a:stretch>
        </p:blipFill>
        <p:spPr>
          <a:xfrm>
            <a:off x="9354857" y="752198"/>
            <a:ext cx="2202588" cy="852015"/>
          </a:xfrm>
          <a:prstGeom prst="rect">
            <a:avLst/>
          </a:prstGeom>
        </p:spPr>
      </p:pic>
    </p:spTree>
    <p:extLst>
      <p:ext uri="{BB962C8B-B14F-4D97-AF65-F5344CB8AC3E}">
        <p14:creationId xmlns:p14="http://schemas.microsoft.com/office/powerpoint/2010/main" val="275009620"/>
      </p:ext>
    </p:extLst>
  </p:cSld>
  <p:clrMap bg1="lt1" tx1="dk1" bg2="lt2" tx2="dk2" accent1="accent1" accent2="accent2" accent3="accent3" accent4="accent4" accent5="accent5" accent6="accent6" hlink="hlink" folHlink="folHlink"/>
  <p:sldLayoutIdLst>
    <p:sldLayoutId id="2147483860" r:id="rId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panose="020B0604020202020204"/>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panose="020B0604020202020204"/>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21"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E40C8-A955-4C5A-AE26-5EF2AA1D120C}" type="datetimeFigureOut">
              <a:rPr lang="zh-CN" altLang="en-US" smtClean="0"/>
              <a:t>2024/9/6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5"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E40C8-A955-4C5A-AE26-5EF2AA1D120C}" type="datetimeFigureOut">
              <a:rPr lang="zh-CN" altLang="en-US" smtClean="0"/>
              <a:t>2024/9/6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20"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E40C8-A955-4C5A-AE26-5EF2AA1D120C}" type="datetimeFigureOut">
              <a:rPr lang="zh-CN" altLang="en-US" smtClean="0"/>
              <a:t>2024/9/6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12"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46E60-A7B5-4C45-8019-757F98D72A30}" type="slidenum">
              <a:rPr lang="zh-CN" altLang="en-US" smtClean="0"/>
              <a:t>‹#›</a:t>
            </a:fld>
            <a:endParaRPr lang="zh-CN" altLang="en-US"/>
          </a:p>
        </p:txBody>
      </p:sp>
      <p:grpSp>
        <p:nvGrpSpPr>
          <p:cNvPr id="7" name="组合 6"/>
          <p:cNvGrpSpPr/>
          <p:nvPr userDrawn="1"/>
        </p:nvGrpSpPr>
        <p:grpSpPr>
          <a:xfrm>
            <a:off x="12347251" y="239654"/>
            <a:ext cx="750796" cy="6526609"/>
            <a:chOff x="12347251" y="239654"/>
            <a:chExt cx="750796" cy="6526609"/>
          </a:xfrm>
        </p:grpSpPr>
        <p:sp>
          <p:nvSpPr>
            <p:cNvPr id="8" name="矩形 7"/>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20"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5" r:id="rId17"/>
    <p:sldLayoutId id="2147483797"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p:nvPicPr>
        <p:blipFill>
          <a:blip r:embed="rId19" cstate="screen"/>
          <a:stretch>
            <a:fillRect/>
          </a:stretch>
        </p:blipFill>
        <p:spPr>
          <a:xfrm>
            <a:off x="9837187" y="233476"/>
            <a:ext cx="2180685" cy="477470"/>
          </a:xfrm>
          <a:prstGeom prst="rect">
            <a:avLst/>
          </a:prstGeom>
        </p:spPr>
      </p:pic>
      <p:grpSp>
        <p:nvGrpSpPr>
          <p:cNvPr id="8" name="组合 7"/>
          <p:cNvGrpSpPr/>
          <p:nvPr/>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7696911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6"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950096"/>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panose="020B0604020202020204"/>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panose="020B0604020202020204"/>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panose="020B0604020202020204"/>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9.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github.com/FlagOpen/FlagGems" TargetMode="External"/><Relationship Id="rId9"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png"/><Relationship Id="rId7" Type="http://schemas.openxmlformats.org/officeDocument/2006/relationships/image" Target="../media/image58.sv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60.svg"/></Relationships>
</file>

<file path=ppt/slides/_rels/slide2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3.xml"/><Relationship Id="rId16"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4.png"/><Relationship Id="rId7" Type="http://schemas.openxmlformats.org/officeDocument/2006/relationships/image" Target="../media/image41.sv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68828" y="2346402"/>
            <a:ext cx="10254343" cy="842647"/>
          </a:xfrm>
        </p:spPr>
        <p:txBody>
          <a:bodyPr anchor="ctr"/>
          <a:lstStyle/>
          <a:p>
            <a:pPr algn="ctr"/>
            <a:r>
              <a:rPr lang="en-US" altLang="zh-CN" sz="3600" b="1" dirty="0" err="1"/>
              <a:t>FlagGems</a:t>
            </a:r>
            <a:r>
              <a:rPr lang="zh-CN" altLang="en-US" sz="3600" b="1" dirty="0"/>
              <a:t>研发进展概览</a:t>
            </a:r>
            <a:endParaRPr kumimoji="1" lang="en-US" altLang="zh-CN" sz="1400" b="1" spc="6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FBCD481-F606-1286-FF52-E39E7C443999}"/>
              </a:ext>
            </a:extLst>
          </p:cNvPr>
          <p:cNvSpPr txBox="1"/>
          <p:nvPr/>
        </p:nvSpPr>
        <p:spPr>
          <a:xfrm>
            <a:off x="2991239" y="4291368"/>
            <a:ext cx="6044248" cy="1420261"/>
          </a:xfrm>
          <a:prstGeom prst="rect">
            <a:avLst/>
          </a:prstGeom>
          <a:noFill/>
        </p:spPr>
        <p:txBody>
          <a:bodyPr wrap="square" rtlCol="0">
            <a:spAutoFit/>
          </a:bodyPr>
          <a:lstStyle/>
          <a:p>
            <a:pPr algn="ctr">
              <a:lnSpc>
                <a:spcPct val="150000"/>
              </a:lnSpc>
            </a:pPr>
            <a:r>
              <a:rPr lang="zh-CN" altLang="en-US" sz="2000" dirty="0">
                <a:solidFill>
                  <a:schemeClr val="bg1"/>
                </a:solidFill>
              </a:rPr>
              <a:t>李之昕</a:t>
            </a:r>
            <a:endParaRPr lang="en-US" altLang="zh-CN" sz="2000" dirty="0">
              <a:solidFill>
                <a:schemeClr val="bg1"/>
              </a:solidFill>
            </a:endParaRPr>
          </a:p>
          <a:p>
            <a:pPr algn="ctr">
              <a:lnSpc>
                <a:spcPct val="150000"/>
              </a:lnSpc>
            </a:pPr>
            <a:r>
              <a:rPr lang="zh-CN" altLang="en-US" sz="2000" dirty="0">
                <a:solidFill>
                  <a:schemeClr val="bg1"/>
                </a:solidFill>
              </a:rPr>
              <a:t>北京智源人工智能研究院 </a:t>
            </a:r>
            <a:r>
              <a:rPr lang="en-US" altLang="zh-CN" sz="2000" dirty="0">
                <a:solidFill>
                  <a:schemeClr val="bg1"/>
                </a:solidFill>
              </a:rPr>
              <a:t>-</a:t>
            </a:r>
            <a:r>
              <a:rPr lang="zh-CN" altLang="en-US" sz="2000" dirty="0">
                <a:solidFill>
                  <a:schemeClr val="bg1"/>
                </a:solidFill>
              </a:rPr>
              <a:t> </a:t>
            </a:r>
            <a:r>
              <a:rPr lang="en-US" altLang="zh-CN" sz="2000" dirty="0">
                <a:solidFill>
                  <a:schemeClr val="bg1"/>
                </a:solidFill>
              </a:rPr>
              <a:t>AI</a:t>
            </a:r>
            <a:r>
              <a:rPr lang="zh-CN" altLang="en-US" sz="2000" dirty="0">
                <a:solidFill>
                  <a:schemeClr val="bg1"/>
                </a:solidFill>
              </a:rPr>
              <a:t>编译器研发工程师</a:t>
            </a:r>
            <a:endParaRPr lang="en-US" altLang="zh-CN" sz="2000" dirty="0">
              <a:solidFill>
                <a:schemeClr val="bg1"/>
              </a:solidFill>
            </a:endParaRPr>
          </a:p>
          <a:p>
            <a:pPr algn="ctr">
              <a:lnSpc>
                <a:spcPct val="150000"/>
              </a:lnSpc>
            </a:pPr>
            <a:r>
              <a:rPr lang="en-US" altLang="zh-CN" sz="2000" dirty="0">
                <a:solidFill>
                  <a:schemeClr val="bg1"/>
                </a:solidFill>
              </a:rPr>
              <a:t>2024</a:t>
            </a:r>
            <a:r>
              <a:rPr lang="zh-CN" altLang="en-US" sz="2000" dirty="0">
                <a:solidFill>
                  <a:schemeClr val="bg1"/>
                </a:solidFill>
              </a:rPr>
              <a:t>年</a:t>
            </a:r>
            <a:r>
              <a:rPr lang="en-US" altLang="zh-CN" sz="2000" dirty="0">
                <a:solidFill>
                  <a:schemeClr val="bg1"/>
                </a:solidFill>
              </a:rPr>
              <a:t>9</a:t>
            </a:r>
            <a:r>
              <a:rPr lang="zh-CN" altLang="en-US" sz="2000" dirty="0">
                <a:solidFill>
                  <a:schemeClr val="bg1"/>
                </a:solidFill>
              </a:rPr>
              <a:t>月</a:t>
            </a:r>
            <a:r>
              <a:rPr lang="en-US" altLang="zh-CN" sz="2000" dirty="0">
                <a:solidFill>
                  <a:schemeClr val="bg1"/>
                </a:solidFill>
              </a:rPr>
              <a:t>7</a:t>
            </a:r>
            <a:r>
              <a:rPr lang="zh-CN" altLang="en-US" sz="2000" dirty="0">
                <a:solidFill>
                  <a:schemeClr val="bg1"/>
                </a:solidFill>
              </a:rPr>
              <a:t>日</a:t>
            </a:r>
            <a:endParaRPr lang="en-US" altLang="zh-C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FlagGems新增算子</a:t>
            </a:r>
            <a:endParaRPr lang="en-US" dirty="0">
              <a:solidFill>
                <a:srgbClr val="0070C0"/>
              </a:solidFill>
            </a:endParaRPr>
          </a:p>
        </p:txBody>
      </p:sp>
      <p:graphicFrame>
        <p:nvGraphicFramePr>
          <p:cNvPr id="2" name="表格 1">
            <a:extLst>
              <a:ext uri="{FF2B5EF4-FFF2-40B4-BE49-F238E27FC236}">
                <a16:creationId xmlns:a16="http://schemas.microsoft.com/office/drawing/2014/main" id="{A23E23B0-C47F-373D-2C25-0E3163A80EF8}"/>
              </a:ext>
            </a:extLst>
          </p:cNvPr>
          <p:cNvGraphicFramePr>
            <a:graphicFrameLocks noGrp="1"/>
          </p:cNvGraphicFramePr>
          <p:nvPr>
            <p:extLst>
              <p:ext uri="{D42A27DB-BD31-4B8C-83A1-F6EECF244321}">
                <p14:modId xmlns:p14="http://schemas.microsoft.com/office/powerpoint/2010/main" val="3091240614"/>
              </p:ext>
            </p:extLst>
          </p:nvPr>
        </p:nvGraphicFramePr>
        <p:xfrm>
          <a:off x="3607949" y="3533789"/>
          <a:ext cx="6588000" cy="707905"/>
        </p:xfrm>
        <a:graphic>
          <a:graphicData uri="http://schemas.openxmlformats.org/drawingml/2006/table">
            <a:tbl>
              <a:tblPr firstRow="1" bandRow="1">
                <a:tableStyleId>{5C22544A-7EE6-4342-B048-85BDC9FD1C3A}</a:tableStyleId>
              </a:tblPr>
              <a:tblGrid>
                <a:gridCol w="2196000">
                  <a:extLst>
                    <a:ext uri="{9D8B030D-6E8A-4147-A177-3AD203B41FA5}">
                      <a16:colId xmlns:a16="http://schemas.microsoft.com/office/drawing/2014/main" val="397614391"/>
                    </a:ext>
                  </a:extLst>
                </a:gridCol>
                <a:gridCol w="2196000">
                  <a:extLst>
                    <a:ext uri="{9D8B030D-6E8A-4147-A177-3AD203B41FA5}">
                      <a16:colId xmlns:a16="http://schemas.microsoft.com/office/drawing/2014/main" val="3208423255"/>
                    </a:ext>
                  </a:extLst>
                </a:gridCol>
                <a:gridCol w="2196000">
                  <a:extLst>
                    <a:ext uri="{9D8B030D-6E8A-4147-A177-3AD203B41FA5}">
                      <a16:colId xmlns:a16="http://schemas.microsoft.com/office/drawing/2014/main" val="3922001966"/>
                    </a:ext>
                  </a:extLst>
                </a:gridCol>
              </a:tblGrid>
              <a:tr h="342145">
                <a:tc gridSpan="3">
                  <a:txBody>
                    <a:bodyPr/>
                    <a:lstStyle/>
                    <a:p>
                      <a:pPr algn="ctr"/>
                      <a:r>
                        <a:rPr lang="en-US" altLang="zh-CN" dirty="0"/>
                        <a:t>3 Science Operators</a:t>
                      </a:r>
                      <a:endParaRPr lang="zh-CN" altLang="en-US" dirty="0"/>
                    </a:p>
                  </a:txBody>
                  <a:tcP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5C892"/>
                    </a:solidFill>
                  </a:tcPr>
                </a:tc>
                <a:tc hMerge="1">
                  <a:txBody>
                    <a:bodyPr/>
                    <a:lstStyle/>
                    <a:p>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5C892"/>
                    </a:solidFill>
                  </a:tcPr>
                </a:tc>
                <a:tc hMerge="1">
                  <a:txBody>
                    <a:bodyPr/>
                    <a:lstStyle/>
                    <a:p>
                      <a:endParaRPr dirty="0"/>
                    </a:p>
                  </a:txBody>
                  <a:tcPr>
                    <a:lnL w="12700"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5C892"/>
                    </a:solidFill>
                  </a:tcPr>
                </a:tc>
                <a:extLst>
                  <a:ext uri="{0D108BD9-81ED-4DB2-BD59-A6C34878D82A}">
                    <a16:rowId xmlns:a16="http://schemas.microsoft.com/office/drawing/2014/main" val="3004289460"/>
                  </a:ext>
                </a:extLst>
              </a:tr>
              <a:tr h="342145">
                <a:tc>
                  <a:txBody>
                    <a:bodyPr/>
                    <a:lstStyle/>
                    <a:p>
                      <a:pPr marL="0" algn="ctr" defTabSz="914400" rtl="0" eaLnBrk="1" latinLnBrk="0" hangingPunct="1"/>
                      <a:r>
                        <a:rPr lang="en-US" altLang="zh-CN" sz="1600" kern="1200" dirty="0">
                          <a:solidFill>
                            <a:schemeClr val="dk1"/>
                          </a:solidFill>
                          <a:latin typeface="+mn-lt"/>
                          <a:ea typeface="DengXian" panose="02010600030101010101" pitchFamily="2" charset="-122"/>
                          <a:cs typeface="+mn-cs"/>
                        </a:rPr>
                        <a:t>erf</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5C892">
                        <a:alpha val="9804"/>
                      </a:srgbClr>
                    </a:solidFill>
                  </a:tcPr>
                </a:tc>
                <a:tc>
                  <a:txBody>
                    <a:bodyPr/>
                    <a:lstStyle/>
                    <a:p>
                      <a:pPr algn="ctr" fontAlgn="ctr" latinLnBrk="0"/>
                      <a:r>
                        <a:rPr lang="en" sz="1600" b="0" i="0" dirty="0" err="1">
                          <a:solidFill>
                            <a:srgbClr val="000000"/>
                          </a:solidFill>
                          <a:effectLst/>
                          <a:latin typeface="+mn-lt"/>
                          <a:ea typeface="DengXian" panose="02010600030101010101" pitchFamily="2" charset="-122"/>
                        </a:rPr>
                        <a:t>resolve_conj</a:t>
                      </a:r>
                      <a:endParaRPr lang="en" sz="1600" b="0" i="0" dirty="0">
                        <a:solidFill>
                          <a:srgbClr val="000000"/>
                        </a:solidFill>
                        <a:effectLst/>
                        <a:latin typeface="+mn-lt"/>
                        <a:ea typeface="DengXian"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5C892">
                        <a:alpha val="9804"/>
                      </a:srgbClr>
                    </a:solidFill>
                  </a:tcPr>
                </a:tc>
                <a:tc>
                  <a:txBody>
                    <a:bodyPr/>
                    <a:lstStyle/>
                    <a:p>
                      <a:pPr algn="ctr"/>
                      <a:r>
                        <a:rPr lang="en-US" altLang="zh-CN" sz="1600" dirty="0" err="1">
                          <a:latin typeface="+mn-lt"/>
                          <a:ea typeface="DengXian" panose="02010600030101010101" pitchFamily="2" charset="-122"/>
                        </a:rPr>
                        <a:t>resolve_neg</a:t>
                      </a:r>
                      <a:endParaRPr lang="zh-CN" altLang="en-US" sz="1600" dirty="0">
                        <a:latin typeface="+mn-lt"/>
                        <a:ea typeface="DengXian"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5C892">
                        <a:alpha val="9804"/>
                      </a:srgbClr>
                    </a:solidFill>
                  </a:tcPr>
                </a:tc>
                <a:extLst>
                  <a:ext uri="{0D108BD9-81ED-4DB2-BD59-A6C34878D82A}">
                    <a16:rowId xmlns:a16="http://schemas.microsoft.com/office/drawing/2014/main" val="2265409501"/>
                  </a:ext>
                </a:extLst>
              </a:tr>
            </a:tbl>
          </a:graphicData>
        </a:graphic>
      </p:graphicFrame>
      <p:sp>
        <p:nvSpPr>
          <p:cNvPr id="7" name="燕尾形 6">
            <a:extLst>
              <a:ext uri="{FF2B5EF4-FFF2-40B4-BE49-F238E27FC236}">
                <a16:creationId xmlns:a16="http://schemas.microsoft.com/office/drawing/2014/main" id="{518A6F4D-DF5E-FFB6-5964-C6F7DB3B7A5F}"/>
              </a:ext>
            </a:extLst>
          </p:cNvPr>
          <p:cNvSpPr/>
          <p:nvPr/>
        </p:nvSpPr>
        <p:spPr>
          <a:xfrm>
            <a:off x="1198970" y="1352515"/>
            <a:ext cx="2157486" cy="352425"/>
          </a:xfrm>
          <a:prstGeom prst="chevron">
            <a:avLst/>
          </a:prstGeom>
          <a:solidFill>
            <a:srgbClr val="349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Tensor</a:t>
            </a:r>
            <a:endParaRPr kumimoji="1" lang="zh-CN" altLang="en-US" b="1" dirty="0">
              <a:solidFill>
                <a:schemeClr val="bg1"/>
              </a:solidFill>
            </a:endParaRPr>
          </a:p>
        </p:txBody>
      </p:sp>
      <p:sp>
        <p:nvSpPr>
          <p:cNvPr id="8" name="燕尾形 7">
            <a:extLst>
              <a:ext uri="{FF2B5EF4-FFF2-40B4-BE49-F238E27FC236}">
                <a16:creationId xmlns:a16="http://schemas.microsoft.com/office/drawing/2014/main" id="{AFE7FF38-0E5E-9AB8-17C2-D477FA22EE7A}"/>
              </a:ext>
            </a:extLst>
          </p:cNvPr>
          <p:cNvSpPr/>
          <p:nvPr/>
        </p:nvSpPr>
        <p:spPr>
          <a:xfrm>
            <a:off x="1198970" y="1899879"/>
            <a:ext cx="2157486" cy="352425"/>
          </a:xfrm>
          <a:prstGeom prst="chevron">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NeuralNetwork</a:t>
            </a:r>
            <a:endParaRPr kumimoji="1" lang="zh-CN" altLang="en-US" b="1" dirty="0">
              <a:solidFill>
                <a:schemeClr val="bg1"/>
              </a:solidFill>
            </a:endParaRPr>
          </a:p>
        </p:txBody>
      </p:sp>
      <p:sp>
        <p:nvSpPr>
          <p:cNvPr id="9" name="燕尾形 8">
            <a:extLst>
              <a:ext uri="{FF2B5EF4-FFF2-40B4-BE49-F238E27FC236}">
                <a16:creationId xmlns:a16="http://schemas.microsoft.com/office/drawing/2014/main" id="{3665AA75-3526-97FD-3932-5FE10708EE66}"/>
              </a:ext>
            </a:extLst>
          </p:cNvPr>
          <p:cNvSpPr/>
          <p:nvPr/>
        </p:nvSpPr>
        <p:spPr>
          <a:xfrm>
            <a:off x="1198970" y="2447243"/>
            <a:ext cx="2157486" cy="352425"/>
          </a:xfrm>
          <a:prstGeom prst="chevron">
            <a:avLst/>
          </a:prstGeom>
          <a:solidFill>
            <a:srgbClr val="7595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BasicMath</a:t>
            </a:r>
            <a:endParaRPr kumimoji="1" lang="zh-CN" altLang="en-US" b="1" dirty="0">
              <a:solidFill>
                <a:schemeClr val="bg1"/>
              </a:solidFill>
            </a:endParaRPr>
          </a:p>
        </p:txBody>
      </p:sp>
      <p:sp>
        <p:nvSpPr>
          <p:cNvPr id="10" name="燕尾形 9">
            <a:extLst>
              <a:ext uri="{FF2B5EF4-FFF2-40B4-BE49-F238E27FC236}">
                <a16:creationId xmlns:a16="http://schemas.microsoft.com/office/drawing/2014/main" id="{06FE2A8F-1ED0-B26D-5C62-4517055144DC}"/>
              </a:ext>
            </a:extLst>
          </p:cNvPr>
          <p:cNvSpPr/>
          <p:nvPr/>
        </p:nvSpPr>
        <p:spPr>
          <a:xfrm>
            <a:off x="1198970" y="2990516"/>
            <a:ext cx="2157486" cy="352425"/>
          </a:xfrm>
          <a:prstGeom prst="chevron">
            <a:avLst/>
          </a:prstGeom>
          <a:solidFill>
            <a:srgbClr val="486B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Distribution</a:t>
            </a:r>
            <a:endParaRPr kumimoji="1" lang="zh-CN" altLang="en-US" b="1" dirty="0">
              <a:solidFill>
                <a:schemeClr val="bg1"/>
              </a:solidFill>
            </a:endParaRPr>
          </a:p>
        </p:txBody>
      </p:sp>
      <p:sp>
        <p:nvSpPr>
          <p:cNvPr id="11" name="燕尾形 10">
            <a:extLst>
              <a:ext uri="{FF2B5EF4-FFF2-40B4-BE49-F238E27FC236}">
                <a16:creationId xmlns:a16="http://schemas.microsoft.com/office/drawing/2014/main" id="{7CFAB853-D2B0-6F6E-1CE5-BA98C636E8E7}"/>
              </a:ext>
            </a:extLst>
          </p:cNvPr>
          <p:cNvSpPr/>
          <p:nvPr/>
        </p:nvSpPr>
        <p:spPr>
          <a:xfrm>
            <a:off x="1198970" y="3533789"/>
            <a:ext cx="2157486" cy="352425"/>
          </a:xfrm>
          <a:prstGeom prst="chevron">
            <a:avLst/>
          </a:prstGeom>
          <a:solidFill>
            <a:srgbClr val="A5C8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Science</a:t>
            </a:r>
            <a:endParaRPr kumimoji="1" lang="zh-CN" altLang="en-US" b="1" dirty="0">
              <a:solidFill>
                <a:schemeClr val="bg1"/>
              </a:solidFill>
            </a:endParaRPr>
          </a:p>
        </p:txBody>
      </p:sp>
    </p:spTree>
    <p:extLst>
      <p:ext uri="{BB962C8B-B14F-4D97-AF65-F5344CB8AC3E}">
        <p14:creationId xmlns:p14="http://schemas.microsoft.com/office/powerpoint/2010/main" val="1305070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形用户界面&#10;&#10;低可信度描述已自动生成">
            <a:extLst>
              <a:ext uri="{FF2B5EF4-FFF2-40B4-BE49-F238E27FC236}">
                <a16:creationId xmlns:a16="http://schemas.microsoft.com/office/drawing/2014/main" id="{BE16FEF6-8868-33BF-2623-5BA90AD78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341" y="2586998"/>
            <a:ext cx="4708993" cy="3539389"/>
          </a:xfrm>
          <a:prstGeom prst="rect">
            <a:avLst/>
          </a:prstGeom>
        </p:spPr>
      </p:pic>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FlagGems模型训练</a:t>
            </a:r>
            <a:endParaRPr lang="en-US" dirty="0">
              <a:solidFill>
                <a:srgbClr val="0070C0"/>
              </a:solidFill>
            </a:endParaRPr>
          </a:p>
        </p:txBody>
      </p:sp>
      <p:sp>
        <p:nvSpPr>
          <p:cNvPr id="29" name="AutoShape 3">
            <a:extLst>
              <a:ext uri="{FF2B5EF4-FFF2-40B4-BE49-F238E27FC236}">
                <a16:creationId xmlns:a16="http://schemas.microsoft.com/office/drawing/2014/main" id="{22A6778F-A415-AB64-6ABA-59AD930C6121}"/>
              </a:ext>
            </a:extLst>
          </p:cNvPr>
          <p:cNvSpPr/>
          <p:nvPr/>
        </p:nvSpPr>
        <p:spPr>
          <a:xfrm>
            <a:off x="1146341" y="1080076"/>
            <a:ext cx="10089632" cy="4912877"/>
          </a:xfrm>
          <a:prstGeom prst="rect">
            <a:avLst/>
          </a:prstGeom>
          <a:noFill/>
          <a:ln w="16933">
            <a:noFill/>
            <a:prstDash val="solid"/>
          </a:ln>
        </p:spPr>
        <p:txBody>
          <a:bodyPr lIns="95250" tIns="95250" rIns="95250" bIns="95250" rtlCol="0" anchor="t">
            <a:noAutofit/>
          </a:bodyPr>
          <a:lstStyle/>
          <a:p>
            <a:pPr lvl="0" algn="l">
              <a:lnSpc>
                <a:spcPct val="100000"/>
              </a:lnSpc>
              <a:buClr>
                <a:srgbClr val="1F2329"/>
              </a:buClr>
              <a:defRPr/>
            </a:pPr>
            <a:r>
              <a:rPr lang="zh-CN" altLang="en-US" sz="2400" dirty="0">
                <a:solidFill>
                  <a:srgbClr val="1F2329"/>
                </a:solidFill>
                <a:latin typeface="Microsoft YaHei" panose="020B0503020204020204" pitchFamily="34" charset="-122"/>
                <a:ea typeface="Microsoft YaHei" panose="020B0503020204020204" pitchFamily="34" charset="-122"/>
              </a:rPr>
              <a:t>多卡并行训练</a:t>
            </a:r>
            <a:endParaRPr lang="en-US" altLang="zh-CN" sz="24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endParaRPr lang="en-US" sz="2000" dirty="0">
              <a:solidFill>
                <a:srgbClr val="1F2329"/>
              </a:solidFill>
              <a:latin typeface="Microsoft YaHei" panose="020B0503020204020204" pitchFamily="34" charset="-122"/>
              <a:ea typeface="Microsoft YaHei" panose="020B0503020204020204" pitchFamily="34" charset="-122"/>
            </a:endParaRPr>
          </a:p>
          <a:p>
            <a:pPr>
              <a:buClr>
                <a:srgbClr val="1F2329"/>
              </a:buClr>
              <a:defRPr/>
            </a:pPr>
            <a:r>
              <a:rPr lang="en" altLang="zh-CN" sz="2000" dirty="0">
                <a:effectLst/>
              </a:rPr>
              <a:t>	    SmolLM-135M-k76				Aquila-7b-16layer</a:t>
            </a:r>
          </a:p>
          <a:p>
            <a:pPr>
              <a:buClr>
                <a:srgbClr val="1F2329"/>
              </a:buClr>
              <a:defRPr/>
            </a:pPr>
            <a:r>
              <a:rPr lang="en" altLang="zh-CN" sz="2000" dirty="0"/>
              <a:t>	</a:t>
            </a:r>
            <a:r>
              <a:rPr lang="zh-CN" altLang="en-US" sz="2000" dirty="0"/>
              <a:t>         </a:t>
            </a:r>
            <a:r>
              <a:rPr lang="zh-CN" altLang="en" sz="2000" dirty="0"/>
              <a:t>三</a:t>
            </a:r>
            <a:r>
              <a:rPr lang="zh-CN" altLang="en-US" sz="2000" dirty="0"/>
              <a:t>机共</a:t>
            </a:r>
            <a:r>
              <a:rPr lang="en-US" altLang="zh-CN" sz="2000" dirty="0"/>
              <a:t>24</a:t>
            </a:r>
            <a:r>
              <a:rPr lang="zh-CN" altLang="en-US" sz="2000" dirty="0"/>
              <a:t>卡</a:t>
            </a:r>
            <a:r>
              <a:rPr lang="en-US" altLang="zh-CN" sz="2000" dirty="0"/>
              <a:t>				</a:t>
            </a:r>
            <a:r>
              <a:rPr lang="zh-CN" altLang="en-US" sz="2000" dirty="0"/>
              <a:t>        单机</a:t>
            </a:r>
            <a:r>
              <a:rPr lang="en-US" altLang="zh-CN" sz="2000" dirty="0"/>
              <a:t>8</a:t>
            </a:r>
            <a:r>
              <a:rPr lang="zh-CN" altLang="en-US" sz="2000" dirty="0"/>
              <a:t>卡</a:t>
            </a:r>
            <a:endParaRPr lang="en" altLang="zh-CN" sz="2000" dirty="0">
              <a:effectLst/>
            </a:endParaRPr>
          </a:p>
        </p:txBody>
      </p:sp>
      <p:pic>
        <p:nvPicPr>
          <p:cNvPr id="6" name="图片 5" descr="图标&#10;&#10;描述已自动生成">
            <a:extLst>
              <a:ext uri="{FF2B5EF4-FFF2-40B4-BE49-F238E27FC236}">
                <a16:creationId xmlns:a16="http://schemas.microsoft.com/office/drawing/2014/main" id="{F1FB397D-BAB0-EEAB-1FE1-143146CBD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1"/>
            <a:ext cx="1083254" cy="6858001"/>
          </a:xfrm>
          <a:prstGeom prst="rect">
            <a:avLst/>
          </a:prstGeom>
        </p:spPr>
      </p:pic>
      <p:pic>
        <p:nvPicPr>
          <p:cNvPr id="10" name="图片 9" descr="图表, 折线图&#10;&#10;描述已自动生成">
            <a:extLst>
              <a:ext uri="{FF2B5EF4-FFF2-40B4-BE49-F238E27FC236}">
                <a16:creationId xmlns:a16="http://schemas.microsoft.com/office/drawing/2014/main" id="{DA776754-AFF7-B023-7072-2F5223A8574B}"/>
              </a:ext>
            </a:extLst>
          </p:cNvPr>
          <p:cNvPicPr>
            <a:picLocks noChangeAspect="1"/>
          </p:cNvPicPr>
          <p:nvPr/>
        </p:nvPicPr>
        <p:blipFill>
          <a:blip r:embed="rId5">
            <a:extLst>
              <a:ext uri="{28A0092B-C50C-407E-A947-70E740481C1C}">
                <a14:useLocalDpi xmlns:a14="http://schemas.microsoft.com/office/drawing/2010/main" val="0"/>
              </a:ext>
            </a:extLst>
          </a:blip>
          <a:srcRect b="5555"/>
          <a:stretch/>
        </p:blipFill>
        <p:spPr>
          <a:xfrm>
            <a:off x="6250752" y="2586998"/>
            <a:ext cx="4985221" cy="3539389"/>
          </a:xfrm>
          <a:prstGeom prst="rect">
            <a:avLst/>
          </a:prstGeom>
        </p:spPr>
      </p:pic>
    </p:spTree>
    <p:extLst>
      <p:ext uri="{BB962C8B-B14F-4D97-AF65-F5344CB8AC3E}">
        <p14:creationId xmlns:p14="http://schemas.microsoft.com/office/powerpoint/2010/main" val="86839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91D5263C-F5D9-C1C3-6FB3-0FCDB0DAF33F}"/>
              </a:ext>
            </a:extLst>
          </p:cNvPr>
          <p:cNvSpPr>
            <a:spLocks noGrp="1"/>
          </p:cNvSpPr>
          <p:nvPr>
            <p:ph type="body" sz="quarter" idx="13"/>
          </p:nvPr>
        </p:nvSpPr>
        <p:spPr>
          <a:xfrm>
            <a:off x="5804287" y="2711751"/>
            <a:ext cx="6387714" cy="348218"/>
          </a:xfrm>
        </p:spPr>
        <p:txBody>
          <a:bodyPr/>
          <a:lstStyle/>
          <a:p>
            <a:r>
              <a:rPr lang="zh-CN" altLang="en-US" sz="2000" dirty="0">
                <a:solidFill>
                  <a:srgbClr val="404040"/>
                </a:solidFill>
                <a:latin typeface="微软雅黑" panose="020B0503020204020204" pitchFamily="34" charset="-122"/>
                <a:ea typeface="微软雅黑" panose="020B0503020204020204" pitchFamily="34" charset="-122"/>
              </a:rPr>
              <a:t>新增算子和功能特性</a:t>
            </a:r>
          </a:p>
        </p:txBody>
      </p:sp>
      <p:sp>
        <p:nvSpPr>
          <p:cNvPr id="19" name="文本占位符 18">
            <a:extLst>
              <a:ext uri="{FF2B5EF4-FFF2-40B4-BE49-F238E27FC236}">
                <a16:creationId xmlns:a16="http://schemas.microsoft.com/office/drawing/2014/main" id="{272A7745-8983-0785-E129-B0C861ED1529}"/>
              </a:ext>
            </a:extLst>
          </p:cNvPr>
          <p:cNvSpPr>
            <a:spLocks noGrp="1"/>
          </p:cNvSpPr>
          <p:nvPr>
            <p:ph type="body" sz="quarter" idx="21"/>
          </p:nvPr>
        </p:nvSpPr>
        <p:spPr>
          <a:xfrm>
            <a:off x="5327178" y="1030866"/>
            <a:ext cx="6734834" cy="502099"/>
          </a:xfrm>
        </p:spPr>
        <p:txBody>
          <a:bodyPr>
            <a:noAutofit/>
          </a:bodyPr>
          <a:lstStyle/>
          <a:p>
            <a:pPr>
              <a:lnSpc>
                <a:spcPct val="100000"/>
              </a:lnSpc>
            </a:pPr>
            <a:r>
              <a:rPr kumimoji="1" lang="zh-CN" altLang="en-US" sz="2800" b="1" dirty="0">
                <a:latin typeface="Microsoft YaHei" panose="020B0503020204020204" pitchFamily="34" charset="-122"/>
                <a:ea typeface="Microsoft YaHei" panose="020B0503020204020204" pitchFamily="34" charset="-122"/>
              </a:rPr>
              <a:t>研发进展</a:t>
            </a:r>
            <a:endParaRPr kumimoji="1" lang="zh-CN" altLang="en-US" sz="2800" b="1" dirty="0">
              <a:latin typeface="+mj-lt"/>
            </a:endParaRPr>
          </a:p>
        </p:txBody>
      </p:sp>
      <p:sp>
        <p:nvSpPr>
          <p:cNvPr id="20" name="文本占位符 19">
            <a:extLst>
              <a:ext uri="{FF2B5EF4-FFF2-40B4-BE49-F238E27FC236}">
                <a16:creationId xmlns:a16="http://schemas.microsoft.com/office/drawing/2014/main" id="{E64AAE44-8837-E3CA-1794-C60882151753}"/>
              </a:ext>
            </a:extLst>
          </p:cNvPr>
          <p:cNvSpPr>
            <a:spLocks noGrp="1"/>
          </p:cNvSpPr>
          <p:nvPr>
            <p:ph type="body" sz="quarter" idx="22"/>
          </p:nvPr>
        </p:nvSpPr>
        <p:spPr/>
        <p:txBody>
          <a:bodyPr/>
          <a:lstStyle/>
          <a:p>
            <a:r>
              <a:rPr lang="en-US" altLang="zh-CN" sz="2000" dirty="0">
                <a:solidFill>
                  <a:srgbClr val="2E75B6"/>
                </a:solidFill>
                <a:latin typeface="微软雅黑" panose="020B0503020204020204" pitchFamily="34" charset="-122"/>
                <a:ea typeface="微软雅黑" panose="020B0503020204020204" pitchFamily="34" charset="-122"/>
              </a:rPr>
              <a:t>02</a:t>
            </a:r>
            <a:endParaRPr lang="zh-CN" altLang="en-US" sz="2000" dirty="0">
              <a:solidFill>
                <a:srgbClr val="2E75B6"/>
              </a:solidFill>
              <a:latin typeface="微软雅黑" panose="020B0503020204020204" pitchFamily="34" charset="-122"/>
              <a:ea typeface="微软雅黑" panose="020B0503020204020204" pitchFamily="34" charset="-122"/>
            </a:endParaRPr>
          </a:p>
        </p:txBody>
      </p:sp>
      <p:sp>
        <p:nvSpPr>
          <p:cNvPr id="21" name="文本占位符 20">
            <a:extLst>
              <a:ext uri="{FF2B5EF4-FFF2-40B4-BE49-F238E27FC236}">
                <a16:creationId xmlns:a16="http://schemas.microsoft.com/office/drawing/2014/main" id="{A8BC3FEA-4D72-DD93-8E0C-D609B16ED0F4}"/>
              </a:ext>
            </a:extLst>
          </p:cNvPr>
          <p:cNvSpPr>
            <a:spLocks noGrp="1"/>
          </p:cNvSpPr>
          <p:nvPr>
            <p:ph type="body" sz="quarter" idx="23"/>
          </p:nvPr>
        </p:nvSpPr>
        <p:spPr>
          <a:xfrm>
            <a:off x="5804286" y="3268857"/>
            <a:ext cx="6257726" cy="348218"/>
          </a:xfrm>
        </p:spPr>
        <p:txBody>
          <a:bodyPr>
            <a:noAutofit/>
          </a:bodyPr>
          <a:lstStyle/>
          <a:p>
            <a:r>
              <a:rPr lang="zh-CN" altLang="en-US" sz="2000" b="1" dirty="0">
                <a:solidFill>
                  <a:srgbClr val="2E75B6"/>
                </a:solidFill>
                <a:latin typeface="微软雅黑" panose="020B0503020204020204" pitchFamily="34" charset="-122"/>
                <a:ea typeface="微软雅黑" panose="020B0503020204020204" pitchFamily="34" charset="-122"/>
              </a:rPr>
              <a:t>功能和性能改进</a:t>
            </a:r>
          </a:p>
        </p:txBody>
      </p:sp>
      <p:sp>
        <p:nvSpPr>
          <p:cNvPr id="22" name="文本占位符 21">
            <a:extLst>
              <a:ext uri="{FF2B5EF4-FFF2-40B4-BE49-F238E27FC236}">
                <a16:creationId xmlns:a16="http://schemas.microsoft.com/office/drawing/2014/main" id="{A9974016-F901-70D1-DD49-0E8B0F542552}"/>
              </a:ext>
            </a:extLst>
          </p:cNvPr>
          <p:cNvSpPr>
            <a:spLocks noGrp="1"/>
          </p:cNvSpPr>
          <p:nvPr>
            <p:ph type="body" sz="quarter" idx="24"/>
          </p:nvPr>
        </p:nvSpPr>
        <p:spPr/>
        <p:txBody>
          <a:bodyPr/>
          <a:lstStyle/>
          <a:p>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23" name="文本占位符 22">
            <a:extLst>
              <a:ext uri="{FF2B5EF4-FFF2-40B4-BE49-F238E27FC236}">
                <a16:creationId xmlns:a16="http://schemas.microsoft.com/office/drawing/2014/main" id="{D5408350-500A-CA32-5DE2-120970DBDF74}"/>
              </a:ext>
            </a:extLst>
          </p:cNvPr>
          <p:cNvSpPr>
            <a:spLocks noGrp="1"/>
          </p:cNvSpPr>
          <p:nvPr>
            <p:ph type="body" sz="quarter" idx="25"/>
          </p:nvPr>
        </p:nvSpPr>
        <p:spPr>
          <a:xfrm>
            <a:off x="5804286" y="3825963"/>
            <a:ext cx="6257725" cy="348218"/>
          </a:xfrm>
        </p:spPr>
        <p:txBody>
          <a:bodyPr/>
          <a:lstStyle/>
          <a:p>
            <a:r>
              <a:rPr lang="zh-CN" altLang="en-US" sz="2000" dirty="0">
                <a:latin typeface="微软雅黑" panose="020B0503020204020204" pitchFamily="34" charset="-122"/>
                <a:ea typeface="微软雅黑" panose="020B0503020204020204" pitchFamily="34" charset="-122"/>
              </a:rPr>
              <a:t>硬件适配进展</a:t>
            </a:r>
          </a:p>
        </p:txBody>
      </p:sp>
      <p:sp>
        <p:nvSpPr>
          <p:cNvPr id="26" name="文本占位符 19">
            <a:extLst>
              <a:ext uri="{FF2B5EF4-FFF2-40B4-BE49-F238E27FC236}">
                <a16:creationId xmlns:a16="http://schemas.microsoft.com/office/drawing/2014/main" id="{A54D0111-9539-9107-1E5A-69E2DFD6D315}"/>
              </a:ext>
            </a:extLst>
          </p:cNvPr>
          <p:cNvSpPr txBox="1">
            <a:spLocks/>
          </p:cNvSpPr>
          <p:nvPr/>
        </p:nvSpPr>
        <p:spPr>
          <a:xfrm>
            <a:off x="5327179" y="2711751"/>
            <a:ext cx="477108" cy="348218"/>
          </a:xfrm>
          <a:prstGeom prst="rect">
            <a:avLst/>
          </a:prstGeom>
          <a:noFill/>
          <a:ln>
            <a:noFill/>
          </a:ln>
        </p:spPr>
        <p:txBody>
          <a:bodyPr vert="horz" lIns="0" tIns="0" rIns="0" bIns="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404040"/>
                </a:solidFill>
                <a:latin typeface="微软雅黑" panose="020B0503020204020204" pitchFamily="34" charset="-122"/>
                <a:ea typeface="微软雅黑" panose="020B0503020204020204" pitchFamily="34" charset="-122"/>
              </a:rPr>
              <a:t>01</a:t>
            </a:r>
            <a:endParaRPr lang="zh-CN" altLang="en-US" sz="2000" dirty="0">
              <a:solidFill>
                <a:srgbClr val="404040"/>
              </a:solidFill>
              <a:latin typeface="微软雅黑" panose="020B0503020204020204" pitchFamily="34" charset="-122"/>
              <a:ea typeface="微软雅黑" panose="020B0503020204020204" pitchFamily="34" charset="-122"/>
            </a:endParaRPr>
          </a:p>
        </p:txBody>
      </p:sp>
      <p:sp>
        <p:nvSpPr>
          <p:cNvPr id="2" name="文本占位符 21">
            <a:extLst>
              <a:ext uri="{FF2B5EF4-FFF2-40B4-BE49-F238E27FC236}">
                <a16:creationId xmlns:a16="http://schemas.microsoft.com/office/drawing/2014/main" id="{DFF6AD28-0B07-3EEE-4089-EEE79B9ADA1E}"/>
              </a:ext>
            </a:extLst>
          </p:cNvPr>
          <p:cNvSpPr txBox="1">
            <a:spLocks/>
          </p:cNvSpPr>
          <p:nvPr/>
        </p:nvSpPr>
        <p:spPr>
          <a:xfrm>
            <a:off x="5327178" y="4383069"/>
            <a:ext cx="477108"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微软雅黑" panose="020B0503020204020204" pitchFamily="34" charset="-122"/>
                <a:ea typeface="微软雅黑" panose="020B0503020204020204" pitchFamily="34" charset="-122"/>
              </a:rPr>
              <a:t>04</a:t>
            </a:r>
            <a:endParaRPr lang="zh-CN" altLang="en-US" sz="2000" dirty="0">
              <a:latin typeface="微软雅黑" panose="020B0503020204020204" pitchFamily="34" charset="-122"/>
              <a:ea typeface="微软雅黑" panose="020B0503020204020204" pitchFamily="34" charset="-122"/>
            </a:endParaRPr>
          </a:p>
        </p:txBody>
      </p:sp>
      <p:sp>
        <p:nvSpPr>
          <p:cNvPr id="3" name="文本占位符 22">
            <a:extLst>
              <a:ext uri="{FF2B5EF4-FFF2-40B4-BE49-F238E27FC236}">
                <a16:creationId xmlns:a16="http://schemas.microsoft.com/office/drawing/2014/main" id="{1A1A2C9B-A8CE-586F-1947-083F8F400B35}"/>
              </a:ext>
            </a:extLst>
          </p:cNvPr>
          <p:cNvSpPr txBox="1">
            <a:spLocks/>
          </p:cNvSpPr>
          <p:nvPr/>
        </p:nvSpPr>
        <p:spPr>
          <a:xfrm>
            <a:off x="5804286" y="4383069"/>
            <a:ext cx="5635652"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200" b="0"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kern="1200" dirty="0">
                <a:solidFill>
                  <a:schemeClr val="tx1"/>
                </a:solidFill>
                <a:latin typeface="微软雅黑" panose="020B0503020204020204" pitchFamily="34" charset="-122"/>
                <a:ea typeface="微软雅黑" panose="020B0503020204020204" pitchFamily="34" charset="-122"/>
              </a:rPr>
              <a:t>下一步研发计划</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034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FlagGems功能改进</a:t>
            </a:r>
            <a:endParaRPr lang="en-US" dirty="0">
              <a:solidFill>
                <a:srgbClr val="0070C0"/>
              </a:solidFill>
            </a:endParaRPr>
          </a:p>
        </p:txBody>
      </p:sp>
      <p:pic>
        <p:nvPicPr>
          <p:cNvPr id="6" name="图片 5" descr="图标&#10;&#10;描述已自动生成">
            <a:extLst>
              <a:ext uri="{FF2B5EF4-FFF2-40B4-BE49-F238E27FC236}">
                <a16:creationId xmlns:a16="http://schemas.microsoft.com/office/drawing/2014/main" id="{F1FB397D-BAB0-EEAB-1FE1-143146CBD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1"/>
            <a:ext cx="1083254" cy="6858001"/>
          </a:xfrm>
          <a:prstGeom prst="rect">
            <a:avLst/>
          </a:prstGeom>
        </p:spPr>
      </p:pic>
      <p:sp>
        <p:nvSpPr>
          <p:cNvPr id="2" name="圆角矩形 1">
            <a:extLst>
              <a:ext uri="{FF2B5EF4-FFF2-40B4-BE49-F238E27FC236}">
                <a16:creationId xmlns:a16="http://schemas.microsoft.com/office/drawing/2014/main" id="{39A3AB4C-4918-A4A8-B957-19E8FD4DB877}"/>
              </a:ext>
            </a:extLst>
          </p:cNvPr>
          <p:cNvSpPr/>
          <p:nvPr/>
        </p:nvSpPr>
        <p:spPr>
          <a:xfrm>
            <a:off x="2639617" y="1886870"/>
            <a:ext cx="7582459" cy="1354912"/>
          </a:xfrm>
          <a:prstGeom prst="roundRect">
            <a:avLst>
              <a:gd name="adj" fmla="val 11878"/>
            </a:avLst>
          </a:prstGeom>
          <a:solidFill>
            <a:srgbClr val="95BA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r>
              <a:rPr kumimoji="1" lang="zh-CN" altLang="en-US" sz="2000" b="1" dirty="0">
                <a:solidFill>
                  <a:schemeClr val="tx1"/>
                </a:solidFill>
                <a:latin typeface="Microsoft YaHei" panose="020B0503020204020204" pitchFamily="34" charset="-122"/>
                <a:ea typeface="Microsoft YaHei" panose="020B0503020204020204" pitchFamily="34" charset="-122"/>
              </a:rPr>
              <a:t>运行时机制：</a:t>
            </a:r>
            <a:r>
              <a:rPr kumimoji="1" lang="en-US" altLang="zh-CN" sz="2000" b="1" dirty="0">
                <a:solidFill>
                  <a:schemeClr val="tx1"/>
                </a:solidFill>
                <a:latin typeface="Microsoft YaHei" panose="020B0503020204020204" pitchFamily="34" charset="-122"/>
                <a:ea typeface="Microsoft YaHei" panose="020B0503020204020204" pitchFamily="34" charset="-122"/>
              </a:rPr>
              <a:t>@</a:t>
            </a:r>
            <a:r>
              <a:rPr kumimoji="1" lang="en-US" altLang="zh-CN" sz="2000" b="1" dirty="0" err="1">
                <a:solidFill>
                  <a:schemeClr val="tx1"/>
                </a:solidFill>
                <a:latin typeface="Microsoft YaHei" panose="020B0503020204020204" pitchFamily="34" charset="-122"/>
                <a:ea typeface="Microsoft YaHei" panose="020B0503020204020204" pitchFamily="34" charset="-122"/>
              </a:rPr>
              <a:t>libentry</a:t>
            </a:r>
            <a:endParaRPr kumimoji="1" lang="en-US" altLang="zh-CN" sz="2000" b="1" dirty="0">
              <a:solidFill>
                <a:schemeClr val="tx1"/>
              </a:solidFill>
              <a:latin typeface="Microsoft YaHei" panose="020B0503020204020204" pitchFamily="34" charset="-122"/>
              <a:ea typeface="Microsoft YaHei" panose="020B0503020204020204" pitchFamily="34" charset="-122"/>
            </a:endParaRPr>
          </a:p>
          <a:p>
            <a:endParaRPr kumimoji="1" lang="en-US" altLang="zh-CN" sz="1000" b="1" dirty="0">
              <a:solidFill>
                <a:schemeClr val="tx1"/>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ü"/>
            </a:pPr>
            <a:r>
              <a:rPr kumimoji="1" lang="zh-CN" altLang="en-US" dirty="0">
                <a:solidFill>
                  <a:schemeClr val="tx1"/>
                </a:solidFill>
                <a:latin typeface="Microsoft YaHei" panose="020B0503020204020204" pitchFamily="34" charset="-122"/>
                <a:ea typeface="Microsoft YaHei" panose="020B0503020204020204" pitchFamily="34" charset="-122"/>
              </a:rPr>
              <a:t>多设备支持：设备维护自有的</a:t>
            </a:r>
            <a:r>
              <a:rPr kumimoji="1" lang="en-US" altLang="zh-CN" dirty="0">
                <a:solidFill>
                  <a:schemeClr val="tx1"/>
                </a:solidFill>
                <a:latin typeface="Microsoft YaHei" panose="020B0503020204020204" pitchFamily="34" charset="-122"/>
                <a:ea typeface="Microsoft YaHei" panose="020B0503020204020204" pitchFamily="34" charset="-122"/>
              </a:rPr>
              <a:t>kernel</a:t>
            </a:r>
            <a:r>
              <a:rPr kumimoji="1" lang="zh-CN" altLang="en-US" dirty="0">
                <a:solidFill>
                  <a:schemeClr val="tx1"/>
                </a:solidFill>
                <a:latin typeface="Microsoft YaHei" panose="020B0503020204020204" pitchFamily="34" charset="-122"/>
                <a:ea typeface="Microsoft YaHei" panose="020B0503020204020204" pitchFamily="34" charset="-122"/>
              </a:rPr>
              <a:t>缓存，允许独立调参</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ü"/>
            </a:pPr>
            <a:r>
              <a:rPr kumimoji="1" lang="zh-CN" altLang="en-US" dirty="0">
                <a:solidFill>
                  <a:schemeClr val="tx1"/>
                </a:solidFill>
                <a:latin typeface="Microsoft YaHei" panose="020B0503020204020204" pitchFamily="34" charset="-122"/>
                <a:ea typeface="Microsoft YaHei" panose="020B0503020204020204" pitchFamily="34" charset="-122"/>
              </a:rPr>
              <a:t>多线程并行：缓存读写线程锁，避免重复编译</a:t>
            </a:r>
            <a:endParaRPr kumimoji="1"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4" name="圆角矩形 3">
            <a:extLst>
              <a:ext uri="{FF2B5EF4-FFF2-40B4-BE49-F238E27FC236}">
                <a16:creationId xmlns:a16="http://schemas.microsoft.com/office/drawing/2014/main" id="{2000AFEB-69FE-57CB-BC15-5823AC8C2D04}"/>
              </a:ext>
            </a:extLst>
          </p:cNvPr>
          <p:cNvSpPr/>
          <p:nvPr/>
        </p:nvSpPr>
        <p:spPr>
          <a:xfrm>
            <a:off x="2639617" y="3889538"/>
            <a:ext cx="7582459" cy="1710941"/>
          </a:xfrm>
          <a:prstGeom prst="roundRect">
            <a:avLst>
              <a:gd name="adj" fmla="val 11878"/>
            </a:avLst>
          </a:prstGeom>
          <a:solidFill>
            <a:srgbClr val="ACD8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r>
              <a:rPr kumimoji="1" lang="zh-CN" altLang="en-US" sz="2000" b="1" dirty="0">
                <a:solidFill>
                  <a:schemeClr val="tx1"/>
                </a:solidFill>
                <a:latin typeface="Microsoft YaHei" panose="020B0503020204020204" pitchFamily="34" charset="-122"/>
                <a:ea typeface="Microsoft YaHei" panose="020B0503020204020204" pitchFamily="34" charset="-122"/>
              </a:rPr>
              <a:t>自动代码生成：</a:t>
            </a:r>
            <a:r>
              <a:rPr kumimoji="1" lang="en-US" altLang="zh-CN" sz="2000" b="1" dirty="0">
                <a:solidFill>
                  <a:schemeClr val="tx1"/>
                </a:solidFill>
                <a:latin typeface="Microsoft YaHei" panose="020B0503020204020204" pitchFamily="34" charset="-122"/>
                <a:ea typeface="Microsoft YaHei" panose="020B0503020204020204" pitchFamily="34" charset="-122"/>
              </a:rPr>
              <a:t>@</a:t>
            </a:r>
            <a:r>
              <a:rPr kumimoji="1" lang="en-US" altLang="zh-CN" sz="2000" b="1" dirty="0" err="1">
                <a:solidFill>
                  <a:schemeClr val="tx1"/>
                </a:solidFill>
                <a:latin typeface="Microsoft YaHei" panose="020B0503020204020204" pitchFamily="34" charset="-122"/>
                <a:ea typeface="Microsoft YaHei" panose="020B0503020204020204" pitchFamily="34" charset="-122"/>
              </a:rPr>
              <a:t>pointwise_dynamic</a:t>
            </a:r>
            <a:endParaRPr kumimoji="1" lang="en-US" altLang="zh-CN" sz="2000" b="1" dirty="0">
              <a:solidFill>
                <a:schemeClr val="tx1"/>
              </a:solidFill>
              <a:latin typeface="Microsoft YaHei" panose="020B0503020204020204" pitchFamily="34" charset="-122"/>
              <a:ea typeface="Microsoft YaHei" panose="020B0503020204020204" pitchFamily="34" charset="-122"/>
            </a:endParaRPr>
          </a:p>
          <a:p>
            <a:endParaRPr kumimoji="1" lang="en-US" altLang="zh-CN" sz="1000" b="1" dirty="0">
              <a:solidFill>
                <a:schemeClr val="tx1"/>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ü"/>
            </a:pPr>
            <a:r>
              <a:rPr kumimoji="1" lang="zh-CN" altLang="en-US" dirty="0">
                <a:solidFill>
                  <a:schemeClr val="tx1"/>
                </a:solidFill>
                <a:latin typeface="Microsoft YaHei" panose="020B0503020204020204" pitchFamily="34" charset="-122"/>
                <a:ea typeface="Microsoft YaHei" panose="020B0503020204020204" pitchFamily="34" charset="-122"/>
              </a:rPr>
              <a:t>数据类型提升规则：借鉴</a:t>
            </a:r>
            <a:r>
              <a:rPr kumimoji="1" lang="en-US" altLang="zh-CN" dirty="0" err="1">
                <a:solidFill>
                  <a:schemeClr val="tx1"/>
                </a:solidFill>
                <a:latin typeface="Microsoft YaHei" panose="020B0503020204020204" pitchFamily="34" charset="-122"/>
                <a:ea typeface="Microsoft YaHei" panose="020B0503020204020204" pitchFamily="34" charset="-122"/>
              </a:rPr>
              <a:t>PyTorch</a:t>
            </a:r>
            <a:r>
              <a:rPr kumimoji="1" lang="zh-CN" altLang="en-US" dirty="0">
                <a:solidFill>
                  <a:schemeClr val="tx1"/>
                </a:solidFill>
                <a:latin typeface="Microsoft YaHei" panose="020B0503020204020204" pitchFamily="34" charset="-122"/>
                <a:ea typeface="Microsoft YaHei" panose="020B0503020204020204" pitchFamily="34" charset="-122"/>
              </a:rPr>
              <a:t>规则设计，自动处理输出类型</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ü"/>
            </a:pPr>
            <a:r>
              <a:rPr kumimoji="1" lang="zh-CN" altLang="en-US" dirty="0">
                <a:solidFill>
                  <a:schemeClr val="tx1"/>
                </a:solidFill>
                <a:latin typeface="Microsoft YaHei" panose="020B0503020204020204" pitchFamily="34" charset="-122"/>
                <a:ea typeface="Microsoft YaHei" panose="020B0503020204020204" pitchFamily="34" charset="-122"/>
              </a:rPr>
              <a:t>特殊偏移步长：支持负值偏移和步长，允许张量布局操作</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ü"/>
            </a:pPr>
            <a:r>
              <a:rPr kumimoji="1" lang="en-US" altLang="zh-CN" dirty="0" err="1">
                <a:solidFill>
                  <a:schemeClr val="tx1"/>
                </a:solidFill>
                <a:latin typeface="Microsoft YaHei" panose="020B0503020204020204" pitchFamily="34" charset="-122"/>
                <a:ea typeface="Microsoft YaHei" panose="020B0503020204020204" pitchFamily="34" charset="-122"/>
              </a:rPr>
              <a:t>GridStrideLoop</a:t>
            </a:r>
            <a:r>
              <a:rPr kumimoji="1" lang="zh-CN" altLang="en-US" dirty="0">
                <a:solidFill>
                  <a:schemeClr val="tx1"/>
                </a:solidFill>
                <a:latin typeface="Microsoft YaHei" panose="020B0503020204020204" pitchFamily="34" charset="-122"/>
                <a:ea typeface="Microsoft YaHei" panose="020B0503020204020204" pitchFamily="34" charset="-122"/>
              </a:rPr>
              <a:t>生成：</a:t>
            </a:r>
            <a:r>
              <a:rPr kumimoji="1" lang="en-US" altLang="zh-CN" dirty="0">
                <a:solidFill>
                  <a:schemeClr val="tx1"/>
                </a:solidFill>
                <a:latin typeface="Microsoft YaHei" panose="020B0503020204020204" pitchFamily="34" charset="-122"/>
                <a:ea typeface="Microsoft YaHei" panose="020B0503020204020204" pitchFamily="34" charset="-122"/>
              </a:rPr>
              <a:t>Grid</a:t>
            </a:r>
            <a:r>
              <a:rPr kumimoji="1" lang="zh-CN" altLang="en-US" dirty="0">
                <a:solidFill>
                  <a:schemeClr val="tx1"/>
                </a:solidFill>
                <a:latin typeface="Microsoft YaHei" panose="020B0503020204020204" pitchFamily="34" charset="-122"/>
                <a:ea typeface="Microsoft YaHei" panose="020B0503020204020204" pitchFamily="34" charset="-122"/>
              </a:rPr>
              <a:t>级分块循环，适配不同硬件参数限制</a:t>
            </a:r>
            <a:endParaRPr kumimoji="1" lang="en-US" altLang="zh-CN" dirty="0">
              <a:solidFill>
                <a:schemeClr val="tx1"/>
              </a:solidFill>
              <a:latin typeface="Microsoft YaHei" panose="020B0503020204020204" pitchFamily="34" charset="-122"/>
              <a:ea typeface="Microsoft YaHei" panose="020B0503020204020204" pitchFamily="34" charset="-122"/>
            </a:endParaRPr>
          </a:p>
        </p:txBody>
      </p:sp>
      <p:cxnSp>
        <p:nvCxnSpPr>
          <p:cNvPr id="13" name="直线连接符 12">
            <a:extLst>
              <a:ext uri="{FF2B5EF4-FFF2-40B4-BE49-F238E27FC236}">
                <a16:creationId xmlns:a16="http://schemas.microsoft.com/office/drawing/2014/main" id="{58783983-D440-E8B7-8E2D-2D349C0F4131}"/>
              </a:ext>
            </a:extLst>
          </p:cNvPr>
          <p:cNvCxnSpPr>
            <a:cxnSpLocks/>
          </p:cNvCxnSpPr>
          <p:nvPr/>
        </p:nvCxnSpPr>
        <p:spPr>
          <a:xfrm>
            <a:off x="1905709" y="1107961"/>
            <a:ext cx="0" cy="5203959"/>
          </a:xfrm>
          <a:prstGeom prst="line">
            <a:avLst/>
          </a:prstGeom>
          <a:ln w="28575">
            <a:solidFill>
              <a:srgbClr val="7595AA"/>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EF9FF72F-25B8-A0EE-F555-7F96D5737DB9}"/>
              </a:ext>
            </a:extLst>
          </p:cNvPr>
          <p:cNvGrpSpPr/>
          <p:nvPr/>
        </p:nvGrpSpPr>
        <p:grpSpPr>
          <a:xfrm>
            <a:off x="1515254" y="1886869"/>
            <a:ext cx="767562" cy="767562"/>
            <a:chOff x="1213355" y="3997643"/>
            <a:chExt cx="767562" cy="767562"/>
          </a:xfrm>
        </p:grpSpPr>
        <p:sp>
          <p:nvSpPr>
            <p:cNvPr id="14" name="椭圆 13">
              <a:extLst>
                <a:ext uri="{FF2B5EF4-FFF2-40B4-BE49-F238E27FC236}">
                  <a16:creationId xmlns:a16="http://schemas.microsoft.com/office/drawing/2014/main" id="{3CBD6626-78D5-1523-DC3F-5A0D25247993}"/>
                </a:ext>
              </a:extLst>
            </p:cNvPr>
            <p:cNvSpPr/>
            <p:nvPr/>
          </p:nvSpPr>
          <p:spPr>
            <a:xfrm>
              <a:off x="1213355" y="3997643"/>
              <a:ext cx="767562" cy="767562"/>
            </a:xfrm>
            <a:prstGeom prst="ellipse">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p>
          </p:txBody>
        </p:sp>
        <p:pic>
          <p:nvPicPr>
            <p:cNvPr id="21" name="图形 20" descr="齿轮 纯色填充">
              <a:extLst>
                <a:ext uri="{FF2B5EF4-FFF2-40B4-BE49-F238E27FC236}">
                  <a16:creationId xmlns:a16="http://schemas.microsoft.com/office/drawing/2014/main" id="{AE2D0322-2980-A2DB-2758-60A571D2CE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7954" y="4057424"/>
              <a:ext cx="648000" cy="648000"/>
            </a:xfrm>
            <a:prstGeom prst="rect">
              <a:avLst/>
            </a:prstGeom>
          </p:spPr>
        </p:pic>
      </p:grpSp>
      <p:grpSp>
        <p:nvGrpSpPr>
          <p:cNvPr id="28" name="组合 27">
            <a:extLst>
              <a:ext uri="{FF2B5EF4-FFF2-40B4-BE49-F238E27FC236}">
                <a16:creationId xmlns:a16="http://schemas.microsoft.com/office/drawing/2014/main" id="{124C87DC-0D6B-2975-B27E-E73A088D1652}"/>
              </a:ext>
            </a:extLst>
          </p:cNvPr>
          <p:cNvGrpSpPr/>
          <p:nvPr/>
        </p:nvGrpSpPr>
        <p:grpSpPr>
          <a:xfrm>
            <a:off x="1500846" y="3889538"/>
            <a:ext cx="767562" cy="766800"/>
            <a:chOff x="1626764" y="4174871"/>
            <a:chExt cx="767562" cy="766800"/>
          </a:xfrm>
        </p:grpSpPr>
        <p:sp>
          <p:nvSpPr>
            <p:cNvPr id="26" name="椭圆 25">
              <a:extLst>
                <a:ext uri="{FF2B5EF4-FFF2-40B4-BE49-F238E27FC236}">
                  <a16:creationId xmlns:a16="http://schemas.microsoft.com/office/drawing/2014/main" id="{119D4C6A-23A7-EA42-0C95-FAA60D34D5B8}"/>
                </a:ext>
              </a:extLst>
            </p:cNvPr>
            <p:cNvSpPr/>
            <p:nvPr/>
          </p:nvSpPr>
          <p:spPr>
            <a:xfrm>
              <a:off x="1626764" y="4174871"/>
              <a:ext cx="767562" cy="766800"/>
            </a:xfrm>
            <a:prstGeom prst="ellipse">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p>
          </p:txBody>
        </p:sp>
        <p:pic>
          <p:nvPicPr>
            <p:cNvPr id="23" name="图形 22" descr="莫尔斯电码 纯色填充">
              <a:extLst>
                <a:ext uri="{FF2B5EF4-FFF2-40B4-BE49-F238E27FC236}">
                  <a16:creationId xmlns:a16="http://schemas.microsoft.com/office/drawing/2014/main" id="{6EBD4E87-7A1A-50B7-7116-28C46ADFC5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04932" y="4234271"/>
              <a:ext cx="648000" cy="648000"/>
            </a:xfrm>
            <a:prstGeom prst="rect">
              <a:avLst/>
            </a:prstGeom>
          </p:spPr>
        </p:pic>
      </p:grpSp>
    </p:spTree>
    <p:extLst>
      <p:ext uri="{BB962C8B-B14F-4D97-AF65-F5344CB8AC3E}">
        <p14:creationId xmlns:p14="http://schemas.microsoft.com/office/powerpoint/2010/main" val="3940017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FlagGems功能改进</a:t>
            </a:r>
            <a:endParaRPr lang="en-US" dirty="0">
              <a:solidFill>
                <a:srgbClr val="0070C0"/>
              </a:solidFill>
            </a:endParaRPr>
          </a:p>
        </p:txBody>
      </p:sp>
      <p:pic>
        <p:nvPicPr>
          <p:cNvPr id="6" name="图片 5" descr="图标&#10;&#10;描述已自动生成">
            <a:extLst>
              <a:ext uri="{FF2B5EF4-FFF2-40B4-BE49-F238E27FC236}">
                <a16:creationId xmlns:a16="http://schemas.microsoft.com/office/drawing/2014/main" id="{F1FB397D-BAB0-EEAB-1FE1-143146CBD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1"/>
            <a:ext cx="1083254" cy="6858001"/>
          </a:xfrm>
          <a:prstGeom prst="rect">
            <a:avLst/>
          </a:prstGeom>
        </p:spPr>
      </p:pic>
      <p:cxnSp>
        <p:nvCxnSpPr>
          <p:cNvPr id="13" name="直线连接符 12">
            <a:extLst>
              <a:ext uri="{FF2B5EF4-FFF2-40B4-BE49-F238E27FC236}">
                <a16:creationId xmlns:a16="http://schemas.microsoft.com/office/drawing/2014/main" id="{58783983-D440-E8B7-8E2D-2D349C0F4131}"/>
              </a:ext>
            </a:extLst>
          </p:cNvPr>
          <p:cNvCxnSpPr>
            <a:cxnSpLocks/>
          </p:cNvCxnSpPr>
          <p:nvPr/>
        </p:nvCxnSpPr>
        <p:spPr>
          <a:xfrm>
            <a:off x="1183198" y="1137211"/>
            <a:ext cx="0" cy="5203959"/>
          </a:xfrm>
          <a:prstGeom prst="line">
            <a:avLst/>
          </a:prstGeom>
          <a:ln w="28575">
            <a:solidFill>
              <a:srgbClr val="7595AA"/>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1045A88F-B79D-A86E-110D-3E0F2A9BF944}"/>
              </a:ext>
            </a:extLst>
          </p:cNvPr>
          <p:cNvGrpSpPr/>
          <p:nvPr/>
        </p:nvGrpSpPr>
        <p:grpSpPr>
          <a:xfrm>
            <a:off x="799418" y="1308919"/>
            <a:ext cx="767562" cy="767562"/>
            <a:chOff x="2656573" y="4959118"/>
            <a:chExt cx="767562" cy="767562"/>
          </a:xfrm>
        </p:grpSpPr>
        <p:sp>
          <p:nvSpPr>
            <p:cNvPr id="30" name="椭圆 29">
              <a:extLst>
                <a:ext uri="{FF2B5EF4-FFF2-40B4-BE49-F238E27FC236}">
                  <a16:creationId xmlns:a16="http://schemas.microsoft.com/office/drawing/2014/main" id="{3CBD6626-78D5-1523-DC3F-5A0D25247993}"/>
                </a:ext>
              </a:extLst>
            </p:cNvPr>
            <p:cNvSpPr/>
            <p:nvPr/>
          </p:nvSpPr>
          <p:spPr>
            <a:xfrm>
              <a:off x="2656573" y="4959118"/>
              <a:ext cx="767562" cy="767562"/>
            </a:xfrm>
            <a:prstGeom prst="ellipse">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p>
          </p:txBody>
        </p:sp>
        <p:pic>
          <p:nvPicPr>
            <p:cNvPr id="19" name="图形 18" descr="混在一起的剪贴板 纯色填充">
              <a:extLst>
                <a:ext uri="{FF2B5EF4-FFF2-40B4-BE49-F238E27FC236}">
                  <a16:creationId xmlns:a16="http://schemas.microsoft.com/office/drawing/2014/main" id="{D47B66C6-E296-973F-57E4-FC7A639FB4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6354" y="5018899"/>
              <a:ext cx="648000" cy="648000"/>
            </a:xfrm>
            <a:prstGeom prst="rect">
              <a:avLst/>
            </a:prstGeom>
          </p:spPr>
        </p:pic>
      </p:grpSp>
      <p:pic>
        <p:nvPicPr>
          <p:cNvPr id="36" name="图片 35" descr="图形用户界面, 应用程序, Teams&#10;&#10;描述已自动生成">
            <a:extLst>
              <a:ext uri="{FF2B5EF4-FFF2-40B4-BE49-F238E27FC236}">
                <a16:creationId xmlns:a16="http://schemas.microsoft.com/office/drawing/2014/main" id="{41E05D87-5B65-EBD1-6B9A-A7676AAC185A}"/>
              </a:ext>
            </a:extLst>
          </p:cNvPr>
          <p:cNvPicPr>
            <a:picLocks noChangeAspect="1"/>
          </p:cNvPicPr>
          <p:nvPr/>
        </p:nvPicPr>
        <p:blipFill>
          <a:blip r:embed="rId6">
            <a:extLst>
              <a:ext uri="{28A0092B-C50C-407E-A947-70E740481C1C}">
                <a14:useLocalDpi xmlns:a14="http://schemas.microsoft.com/office/drawing/2010/main" val="0"/>
              </a:ext>
            </a:extLst>
          </a:blip>
          <a:srcRect l="709" t="772" r="636" b="759"/>
          <a:stretch/>
        </p:blipFill>
        <p:spPr>
          <a:xfrm>
            <a:off x="1922234" y="3504370"/>
            <a:ext cx="2429510" cy="2190938"/>
          </a:xfrm>
          <a:prstGeom prst="rect">
            <a:avLst/>
          </a:prstGeom>
          <a:ln w="28575">
            <a:solidFill>
              <a:schemeClr val="tx1"/>
            </a:solidFill>
            <a:prstDash val="dashDot"/>
          </a:ln>
        </p:spPr>
      </p:pic>
      <p:sp>
        <p:nvSpPr>
          <p:cNvPr id="3" name="圆角矩形 2">
            <a:extLst>
              <a:ext uri="{FF2B5EF4-FFF2-40B4-BE49-F238E27FC236}">
                <a16:creationId xmlns:a16="http://schemas.microsoft.com/office/drawing/2014/main" id="{EF80F0CC-2709-2C22-AE31-B21CE607E84F}"/>
              </a:ext>
            </a:extLst>
          </p:cNvPr>
          <p:cNvSpPr/>
          <p:nvPr/>
        </p:nvSpPr>
        <p:spPr>
          <a:xfrm>
            <a:off x="1922233" y="1308919"/>
            <a:ext cx="7583233" cy="1710941"/>
          </a:xfrm>
          <a:prstGeom prst="roundRect">
            <a:avLst>
              <a:gd name="adj" fmla="val 11878"/>
            </a:avLst>
          </a:prstGeom>
          <a:solidFill>
            <a:srgbClr val="E2F0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zh-CN" altLang="en-US" sz="2000" b="1" dirty="0">
                <a:solidFill>
                  <a:schemeClr val="tx1"/>
                </a:solidFill>
                <a:latin typeface="Microsoft YaHei" panose="020B0503020204020204" pitchFamily="34" charset="-122"/>
                <a:ea typeface="Microsoft YaHei" panose="020B0503020204020204" pitchFamily="34" charset="-122"/>
              </a:rPr>
              <a:t>持续集成：</a:t>
            </a:r>
            <a:r>
              <a:rPr kumimoji="1" lang="en-US" altLang="zh-CN" sz="2000" b="1" dirty="0" err="1">
                <a:solidFill>
                  <a:schemeClr val="tx1"/>
                </a:solidFill>
                <a:latin typeface="Microsoft YaHei" panose="020B0503020204020204" pitchFamily="34" charset="-122"/>
                <a:ea typeface="Microsoft YaHei" panose="020B0503020204020204" pitchFamily="34" charset="-122"/>
              </a:rPr>
              <a:t>Github</a:t>
            </a:r>
            <a:r>
              <a:rPr kumimoji="1" lang="en-US" altLang="zh-CN" sz="2000" b="1" dirty="0">
                <a:solidFill>
                  <a:schemeClr val="tx1"/>
                </a:solidFill>
                <a:latin typeface="Microsoft YaHei" panose="020B0503020204020204" pitchFamily="34" charset="-122"/>
                <a:ea typeface="Microsoft YaHei" panose="020B0503020204020204" pitchFamily="34" charset="-122"/>
              </a:rPr>
              <a:t> CI/CD</a:t>
            </a:r>
          </a:p>
          <a:p>
            <a:endParaRPr kumimoji="1" lang="en-US" altLang="zh-CN" sz="1000" b="1" dirty="0">
              <a:solidFill>
                <a:schemeClr val="tx1"/>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ü"/>
            </a:pPr>
            <a:r>
              <a:rPr kumimoji="1" lang="zh-CN" altLang="en-US" dirty="0">
                <a:solidFill>
                  <a:schemeClr val="tx1"/>
                </a:solidFill>
                <a:latin typeface="Microsoft YaHei" panose="020B0503020204020204" pitchFamily="34" charset="-122"/>
                <a:ea typeface="Microsoft YaHei" panose="020B0503020204020204" pitchFamily="34" charset="-122"/>
              </a:rPr>
              <a:t>代码格式规范：提交前自动检查校正，保持代码风格一致</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ü"/>
            </a:pPr>
            <a:r>
              <a:rPr kumimoji="1" lang="en-US" altLang="zh-CN" dirty="0">
                <a:solidFill>
                  <a:schemeClr val="tx1"/>
                </a:solidFill>
                <a:latin typeface="Microsoft YaHei" panose="020B0503020204020204" pitchFamily="34" charset="-122"/>
                <a:ea typeface="Microsoft YaHei" panose="020B0503020204020204" pitchFamily="34" charset="-122"/>
              </a:rPr>
              <a:t>PR</a:t>
            </a:r>
            <a:r>
              <a:rPr kumimoji="1" lang="zh-CN" altLang="en-US" dirty="0">
                <a:solidFill>
                  <a:schemeClr val="tx1"/>
                </a:solidFill>
                <a:latin typeface="Microsoft YaHei" panose="020B0503020204020204" pitchFamily="34" charset="-122"/>
                <a:ea typeface="Microsoft YaHei" panose="020B0503020204020204" pitchFamily="34" charset="-122"/>
              </a:rPr>
              <a:t>流程规范：算子功能测试、模型嵌入测试</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ü"/>
            </a:pPr>
            <a:r>
              <a:rPr kumimoji="1" lang="zh-CN" altLang="en-US" dirty="0">
                <a:solidFill>
                  <a:schemeClr val="tx1"/>
                </a:solidFill>
                <a:latin typeface="Microsoft YaHei" panose="020B0503020204020204" pitchFamily="34" charset="-122"/>
                <a:ea typeface="Microsoft YaHei" panose="020B0503020204020204" pitchFamily="34" charset="-122"/>
              </a:rPr>
              <a:t>覆盖度检测：要求</a:t>
            </a:r>
            <a:r>
              <a:rPr kumimoji="1" lang="en-US" altLang="zh-CN" dirty="0">
                <a:solidFill>
                  <a:schemeClr val="tx1"/>
                </a:solidFill>
                <a:latin typeface="Microsoft YaHei" panose="020B0503020204020204" pitchFamily="34" charset="-122"/>
                <a:ea typeface="Microsoft YaHei" panose="020B0503020204020204" pitchFamily="34" charset="-122"/>
              </a:rPr>
              <a:t>CI</a:t>
            </a:r>
            <a:r>
              <a:rPr kumimoji="1" lang="zh-CN" altLang="en-US" dirty="0">
                <a:solidFill>
                  <a:schemeClr val="tx1"/>
                </a:solidFill>
                <a:latin typeface="Microsoft YaHei" panose="020B0503020204020204" pitchFamily="34" charset="-122"/>
                <a:ea typeface="Microsoft YaHei" panose="020B0503020204020204" pitchFamily="34" charset="-122"/>
              </a:rPr>
              <a:t>测试覆盖</a:t>
            </a:r>
            <a:r>
              <a:rPr kumimoji="1" lang="en-US" altLang="zh-CN" dirty="0">
                <a:solidFill>
                  <a:schemeClr val="tx1"/>
                </a:solidFill>
                <a:latin typeface="Microsoft YaHei" panose="020B0503020204020204" pitchFamily="34" charset="-122"/>
                <a:ea typeface="Microsoft YaHei" panose="020B0503020204020204" pitchFamily="34" charset="-122"/>
              </a:rPr>
              <a:t>90%</a:t>
            </a:r>
            <a:r>
              <a:rPr kumimoji="1" lang="zh-CN" altLang="en-US" dirty="0">
                <a:solidFill>
                  <a:schemeClr val="tx1"/>
                </a:solidFill>
                <a:latin typeface="Microsoft YaHei" panose="020B0503020204020204" pitchFamily="34" charset="-122"/>
                <a:ea typeface="Microsoft YaHei" panose="020B0503020204020204" pitchFamily="34" charset="-122"/>
              </a:rPr>
              <a:t>算子功能点，保障功能正确</a:t>
            </a:r>
          </a:p>
        </p:txBody>
      </p:sp>
      <p:pic>
        <p:nvPicPr>
          <p:cNvPr id="8" name="图片 7">
            <a:extLst>
              <a:ext uri="{FF2B5EF4-FFF2-40B4-BE49-F238E27FC236}">
                <a16:creationId xmlns:a16="http://schemas.microsoft.com/office/drawing/2014/main" id="{EC8D29EA-8DED-6F33-268C-21CBAC5C74DC}"/>
              </a:ext>
            </a:extLst>
          </p:cNvPr>
          <p:cNvPicPr>
            <a:picLocks noChangeAspect="1"/>
          </p:cNvPicPr>
          <p:nvPr/>
        </p:nvPicPr>
        <p:blipFill>
          <a:blip r:embed="rId7">
            <a:extLst>
              <a:ext uri="{28A0092B-C50C-407E-A947-70E740481C1C}">
                <a14:useLocalDpi xmlns:a14="http://schemas.microsoft.com/office/drawing/2010/main" val="0"/>
              </a:ext>
            </a:extLst>
          </a:blip>
          <a:srcRect t="4317" b="2639"/>
          <a:stretch/>
        </p:blipFill>
        <p:spPr>
          <a:xfrm>
            <a:off x="4897208" y="3429000"/>
            <a:ext cx="6563224" cy="2341678"/>
          </a:xfrm>
          <a:prstGeom prst="rect">
            <a:avLst/>
          </a:prstGeom>
        </p:spPr>
      </p:pic>
    </p:spTree>
    <p:extLst>
      <p:ext uri="{BB962C8B-B14F-4D97-AF65-F5344CB8AC3E}">
        <p14:creationId xmlns:p14="http://schemas.microsoft.com/office/powerpoint/2010/main" val="111386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72" hasCustomPrompt="1"/>
          </p:nvPr>
        </p:nvSpPr>
        <p:spPr>
          <a:xfrm>
            <a:off x="474300" y="300276"/>
            <a:ext cx="9201150" cy="352425"/>
          </a:xfrm>
          <a:prstGeom prst="rect">
            <a:avLst/>
          </a:prstGeom>
        </p:spPr>
        <p:txBody>
          <a:bodyPr lIns="0" tIns="0" rIns="0" bIns="0" anchor="t">
            <a:noAutofit/>
          </a:bodyPr>
          <a:lstStyle>
            <a:lvl1pPr algn="l">
              <a:lnSpc>
                <a:spcPct val="90000"/>
              </a:lnSpc>
              <a:defRPr sz="3000" b="1" i="0" u="none" strike="noStrike">
                <a:solidFill>
                  <a:srgbClr val="0070C0">
                    <a:alpha val="100000"/>
                  </a:srgbClr>
                </a:solidFill>
                <a:latin typeface="微软雅黑"/>
              </a:defRPr>
            </a:lvl1pPr>
          </a:lstStyle>
          <a:p>
            <a:pPr indent="0" algn="l">
              <a:lnSpc>
                <a:spcPct val="90000"/>
              </a:lnSpc>
              <a:buNone/>
            </a:pPr>
            <a:r>
              <a:rPr lang="en-US" dirty="0" err="1">
                <a:solidFill>
                  <a:srgbClr val="0070C0"/>
                </a:solidFill>
              </a:rPr>
              <a:t>FlagGems性能优化</a:t>
            </a:r>
            <a:endParaRPr lang="en-US" sz="3000" b="1" i="0" u="none" strike="noStrike" dirty="0">
              <a:solidFill>
                <a:srgbClr val="0070C0"/>
              </a:solidFill>
              <a:latin typeface="微软雅黑"/>
            </a:endParaRPr>
          </a:p>
        </p:txBody>
      </p:sp>
      <p:sp>
        <p:nvSpPr>
          <p:cNvPr id="9" name="AutoShape 3">
            <a:extLst>
              <a:ext uri="{FF2B5EF4-FFF2-40B4-BE49-F238E27FC236}">
                <a16:creationId xmlns:a16="http://schemas.microsoft.com/office/drawing/2014/main" id="{DFE967E9-EEC8-36E2-DA8E-1BCDD8F1BC27}"/>
              </a:ext>
            </a:extLst>
          </p:cNvPr>
          <p:cNvSpPr/>
          <p:nvPr/>
        </p:nvSpPr>
        <p:spPr>
          <a:xfrm>
            <a:off x="959117" y="1008163"/>
            <a:ext cx="9569301" cy="812091"/>
          </a:xfrm>
          <a:prstGeom prst="rect">
            <a:avLst/>
          </a:prstGeom>
          <a:noFill/>
          <a:ln w="16933">
            <a:noFill/>
            <a:prstDash val="solid"/>
          </a:ln>
        </p:spPr>
        <p:txBody>
          <a:bodyPr lIns="95250" tIns="95250" rIns="95250" bIns="95250" rtlCol="0" anchor="t">
            <a:noAutofit/>
          </a:bodyPr>
          <a:lstStyle/>
          <a:p>
            <a:pPr marL="0" lvl="0" indent="190500" algn="l">
              <a:lnSpc>
                <a:spcPct val="100000"/>
              </a:lnSpc>
              <a:buClr>
                <a:srgbClr val="1F2329"/>
              </a:buClr>
              <a:buChar char="•"/>
              <a:defRPr/>
            </a:pPr>
            <a:r>
              <a:rPr lang="en-US" sz="1500" b="0" i="0" u="none" strike="noStrike" dirty="0">
                <a:solidFill>
                  <a:srgbClr val="1F2329"/>
                </a:solidFill>
              </a:rPr>
              <a:t>V2.0加速比</a:t>
            </a:r>
            <a:r>
              <a:rPr lang="zh-CN" altLang="en-US" sz="1500" b="0" i="0" u="none" strike="noStrike" dirty="0">
                <a:solidFill>
                  <a:srgbClr val="1F2329"/>
                </a:solidFill>
              </a:rPr>
              <a:t>（截至</a:t>
            </a:r>
            <a:r>
              <a:rPr lang="en-US" altLang="zh-CN" sz="1500" b="0" i="0" u="none" strike="noStrike" dirty="0">
                <a:solidFill>
                  <a:srgbClr val="1F2329"/>
                </a:solidFill>
              </a:rPr>
              <a:t>6</a:t>
            </a:r>
            <a:r>
              <a:rPr lang="zh-CN" altLang="en-US" sz="1500" b="0" i="0" u="none" strike="noStrike" dirty="0">
                <a:solidFill>
                  <a:srgbClr val="1F2329"/>
                </a:solidFill>
              </a:rPr>
              <a:t>月</a:t>
            </a:r>
            <a:r>
              <a:rPr lang="en-US" altLang="zh-CN" sz="1500" b="0" i="0" u="none" strike="noStrike" dirty="0">
                <a:solidFill>
                  <a:srgbClr val="1F2329"/>
                </a:solidFill>
              </a:rPr>
              <a:t>21</a:t>
            </a:r>
            <a:r>
              <a:rPr lang="zh-CN" altLang="en-US" sz="1500" b="0" i="0" u="none" strike="noStrike" dirty="0">
                <a:solidFill>
                  <a:srgbClr val="1F2329"/>
                </a:solidFill>
              </a:rPr>
              <a:t>日）</a:t>
            </a:r>
            <a:endParaRPr lang="en-US" altLang="zh-CN" sz="1500" b="0" i="0" u="none" strike="noStrike" dirty="0">
              <a:solidFill>
                <a:srgbClr val="1F2329"/>
              </a:solidFill>
            </a:endParaRPr>
          </a:p>
        </p:txBody>
      </p:sp>
      <p:pic>
        <p:nvPicPr>
          <p:cNvPr id="4" name="图片 3" descr="图表, 条形图&#10;&#10;描述已自动生成">
            <a:extLst>
              <a:ext uri="{FF2B5EF4-FFF2-40B4-BE49-F238E27FC236}">
                <a16:creationId xmlns:a16="http://schemas.microsoft.com/office/drawing/2014/main" id="{E6CD7ECA-89AF-5959-48A0-F77D10C5C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31" y="1901461"/>
            <a:ext cx="11808737" cy="3948376"/>
          </a:xfrm>
          <a:prstGeom prst="rect">
            <a:avLst/>
          </a:prstGeom>
        </p:spPr>
      </p:pic>
    </p:spTree>
    <p:extLst>
      <p:ext uri="{BB962C8B-B14F-4D97-AF65-F5344CB8AC3E}">
        <p14:creationId xmlns:p14="http://schemas.microsoft.com/office/powerpoint/2010/main" val="210764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条形图, 直方图&#10;&#10;描述已自动生成">
            <a:extLst>
              <a:ext uri="{FF2B5EF4-FFF2-40B4-BE49-F238E27FC236}">
                <a16:creationId xmlns:a16="http://schemas.microsoft.com/office/drawing/2014/main" id="{9C268018-98D5-7EC8-DF2F-4F0225A73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03" y="1879594"/>
            <a:ext cx="11497794" cy="4553055"/>
          </a:xfrm>
          <a:prstGeom prst="rect">
            <a:avLst/>
          </a:prstGeom>
        </p:spPr>
      </p:pic>
      <p:sp>
        <p:nvSpPr>
          <p:cNvPr id="10" name="AutoShape 3">
            <a:extLst>
              <a:ext uri="{FF2B5EF4-FFF2-40B4-BE49-F238E27FC236}">
                <a16:creationId xmlns:a16="http://schemas.microsoft.com/office/drawing/2014/main" id="{BC2D4BEC-0894-6FA8-C42B-3585F8742ABE}"/>
              </a:ext>
            </a:extLst>
          </p:cNvPr>
          <p:cNvSpPr/>
          <p:nvPr/>
        </p:nvSpPr>
        <p:spPr>
          <a:xfrm>
            <a:off x="959117" y="1008162"/>
            <a:ext cx="9569301" cy="693869"/>
          </a:xfrm>
          <a:prstGeom prst="rect">
            <a:avLst/>
          </a:prstGeom>
          <a:noFill/>
          <a:ln w="16933">
            <a:noFill/>
            <a:prstDash val="solid"/>
          </a:ln>
        </p:spPr>
        <p:txBody>
          <a:bodyPr lIns="95250" tIns="95250" rIns="95250" bIns="95250" rtlCol="0" anchor="t">
            <a:noAutofit/>
          </a:bodyPr>
          <a:lstStyle/>
          <a:p>
            <a:pPr marL="0" lvl="0" indent="190500" algn="l">
              <a:lnSpc>
                <a:spcPct val="100000"/>
              </a:lnSpc>
              <a:buClr>
                <a:srgbClr val="1F2329"/>
              </a:buClr>
              <a:buChar char="•"/>
              <a:defRPr/>
            </a:pPr>
            <a:r>
              <a:rPr lang="en-US" sz="1500" b="0" i="0" u="none" strike="noStrike" dirty="0">
                <a:solidFill>
                  <a:srgbClr val="1F2329"/>
                </a:solidFill>
              </a:rPr>
              <a:t>V2.</a:t>
            </a:r>
            <a:r>
              <a:rPr lang="en-US" altLang="zh-CN" sz="1500" b="0" i="0" u="none" strike="noStrike" dirty="0">
                <a:solidFill>
                  <a:srgbClr val="1F2329"/>
                </a:solidFill>
              </a:rPr>
              <a:t>1</a:t>
            </a:r>
            <a:r>
              <a:rPr lang="en-US" sz="1500" b="0" i="0" u="none" strike="noStrike" dirty="0">
                <a:solidFill>
                  <a:srgbClr val="1F2329"/>
                </a:solidFill>
              </a:rPr>
              <a:t>加速比</a:t>
            </a:r>
            <a:r>
              <a:rPr lang="zh-CN" altLang="en-US" sz="1500" b="0" i="0" u="none" strike="noStrike" dirty="0">
                <a:solidFill>
                  <a:srgbClr val="1F2329"/>
                </a:solidFill>
              </a:rPr>
              <a:t>（截至</a:t>
            </a:r>
            <a:r>
              <a:rPr lang="en-US" altLang="zh-CN" sz="1500" dirty="0">
                <a:solidFill>
                  <a:srgbClr val="1F2329"/>
                </a:solidFill>
              </a:rPr>
              <a:t>9</a:t>
            </a:r>
            <a:r>
              <a:rPr lang="zh-CN" altLang="en-US" sz="1500" b="0" i="0" u="none" strike="noStrike" dirty="0">
                <a:solidFill>
                  <a:srgbClr val="1F2329"/>
                </a:solidFill>
              </a:rPr>
              <a:t>月</a:t>
            </a:r>
            <a:r>
              <a:rPr lang="en-US" altLang="zh-CN" sz="1500" b="0" i="0" u="none" strike="noStrike" dirty="0">
                <a:solidFill>
                  <a:srgbClr val="1F2329"/>
                </a:solidFill>
              </a:rPr>
              <a:t>5</a:t>
            </a:r>
            <a:r>
              <a:rPr lang="zh-CN" altLang="en-US" sz="1500" b="0" i="0" u="none" strike="noStrike" dirty="0">
                <a:solidFill>
                  <a:srgbClr val="1F2329"/>
                </a:solidFill>
              </a:rPr>
              <a:t>日）</a:t>
            </a:r>
            <a:endParaRPr lang="en-US" altLang="zh-CN" sz="1500" dirty="0">
              <a:solidFill>
                <a:srgbClr val="1F2329"/>
              </a:solidFill>
            </a:endParaRPr>
          </a:p>
          <a:p>
            <a:pPr marL="0" lvl="0" indent="190500" algn="l">
              <a:lnSpc>
                <a:spcPct val="100000"/>
              </a:lnSpc>
              <a:buClr>
                <a:srgbClr val="1F2329"/>
              </a:buClr>
              <a:buChar char="•"/>
              <a:defRPr/>
            </a:pPr>
            <a:r>
              <a:rPr lang="en-US" sz="1500" dirty="0" err="1">
                <a:solidFill>
                  <a:srgbClr val="1F2329"/>
                </a:solidFill>
              </a:rPr>
              <a:t>新增算子中</a:t>
            </a:r>
            <a:r>
              <a:rPr lang="zh-CN" altLang="en-US" sz="1500" dirty="0">
                <a:solidFill>
                  <a:srgbClr val="1F2329"/>
                </a:solidFill>
              </a:rPr>
              <a:t>，多数性能优于</a:t>
            </a:r>
            <a:r>
              <a:rPr lang="en-US" altLang="zh-CN" sz="1500" dirty="0">
                <a:solidFill>
                  <a:srgbClr val="1F2329"/>
                </a:solidFill>
              </a:rPr>
              <a:t>Torch Eager</a:t>
            </a:r>
            <a:r>
              <a:rPr lang="zh-CN" altLang="en-US" sz="1500" dirty="0">
                <a:solidFill>
                  <a:srgbClr val="1F2329"/>
                </a:solidFill>
              </a:rPr>
              <a:t>模式</a:t>
            </a:r>
            <a:endParaRPr lang="en-US" altLang="zh-CN" sz="1500" dirty="0">
              <a:solidFill>
                <a:srgbClr val="1F2329"/>
              </a:solidFill>
            </a:endParaRPr>
          </a:p>
          <a:p>
            <a:pPr marL="0" lvl="0" indent="190500" algn="l">
              <a:lnSpc>
                <a:spcPct val="100000"/>
              </a:lnSpc>
              <a:buClr>
                <a:srgbClr val="1F2329"/>
              </a:buClr>
              <a:buChar char="•"/>
              <a:defRPr/>
            </a:pPr>
            <a:r>
              <a:rPr lang="en-US" sz="1500" b="0" i="0" u="none" strike="noStrike" dirty="0" err="1">
                <a:solidFill>
                  <a:srgbClr val="1F2329"/>
                </a:solidFill>
              </a:rPr>
              <a:t>张量布局操作类算子受限于Triton原语支持</a:t>
            </a:r>
            <a:r>
              <a:rPr lang="zh-CN" altLang="en-US" sz="1500" b="0" i="0" u="none" strike="noStrike" dirty="0">
                <a:solidFill>
                  <a:srgbClr val="1F2329"/>
                </a:solidFill>
              </a:rPr>
              <a:t>，性能差距较大</a:t>
            </a:r>
            <a:endParaRPr lang="en-US" sz="1500" b="0" i="0" u="none" strike="noStrike" dirty="0">
              <a:solidFill>
                <a:srgbClr val="1F2329"/>
              </a:solidFill>
            </a:endParaRPr>
          </a:p>
        </p:txBody>
      </p:sp>
      <p:sp>
        <p:nvSpPr>
          <p:cNvPr id="11" name="矩形 10">
            <a:extLst>
              <a:ext uri="{FF2B5EF4-FFF2-40B4-BE49-F238E27FC236}">
                <a16:creationId xmlns:a16="http://schemas.microsoft.com/office/drawing/2014/main" id="{AFD92371-1E42-38AD-3650-17AAACD38F48}"/>
              </a:ext>
            </a:extLst>
          </p:cNvPr>
          <p:cNvSpPr/>
          <p:nvPr/>
        </p:nvSpPr>
        <p:spPr>
          <a:xfrm>
            <a:off x="4386343" y="2330559"/>
            <a:ext cx="1529641" cy="3504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2" name="矩形 11">
            <a:extLst>
              <a:ext uri="{FF2B5EF4-FFF2-40B4-BE49-F238E27FC236}">
                <a16:creationId xmlns:a16="http://schemas.microsoft.com/office/drawing/2014/main" id="{61BD662F-854E-1832-7FFD-042137AB2E63}"/>
              </a:ext>
            </a:extLst>
          </p:cNvPr>
          <p:cNvSpPr/>
          <p:nvPr/>
        </p:nvSpPr>
        <p:spPr>
          <a:xfrm>
            <a:off x="9401750" y="2330559"/>
            <a:ext cx="2467039" cy="3504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AutoShape 2">
            <a:extLst>
              <a:ext uri="{FF2B5EF4-FFF2-40B4-BE49-F238E27FC236}">
                <a16:creationId xmlns:a16="http://schemas.microsoft.com/office/drawing/2014/main" id="{9D344454-EE53-9C4D-16CE-5777E6AE4603}"/>
              </a:ext>
            </a:extLst>
          </p:cNvPr>
          <p:cNvSpPr>
            <a:spLocks noGrp="1"/>
          </p:cNvSpPr>
          <p:nvPr>
            <p:ph type="body" sz="quarter" idx="72" hasCustomPrompt="1"/>
          </p:nvPr>
        </p:nvSpPr>
        <p:spPr>
          <a:xfrm>
            <a:off x="474300" y="300276"/>
            <a:ext cx="9201150" cy="352425"/>
          </a:xfrm>
          <a:prstGeom prst="rect">
            <a:avLst/>
          </a:prstGeom>
        </p:spPr>
        <p:txBody>
          <a:bodyPr lIns="0" tIns="0" rIns="0" bIns="0" anchor="t">
            <a:noAutofit/>
          </a:bodyPr>
          <a:lstStyle>
            <a:lvl1pPr algn="l">
              <a:lnSpc>
                <a:spcPct val="90000"/>
              </a:lnSpc>
              <a:defRPr sz="3000" b="1" i="0" u="none" strike="noStrike">
                <a:solidFill>
                  <a:srgbClr val="0070C0">
                    <a:alpha val="100000"/>
                  </a:srgbClr>
                </a:solidFill>
                <a:latin typeface="微软雅黑"/>
              </a:defRPr>
            </a:lvl1pPr>
          </a:lstStyle>
          <a:p>
            <a:pPr indent="0" algn="l">
              <a:lnSpc>
                <a:spcPct val="90000"/>
              </a:lnSpc>
              <a:buNone/>
            </a:pPr>
            <a:r>
              <a:rPr lang="en-US" dirty="0" err="1">
                <a:solidFill>
                  <a:srgbClr val="0070C0"/>
                </a:solidFill>
              </a:rPr>
              <a:t>FlagGems性能优化</a:t>
            </a:r>
            <a:endParaRPr lang="en-US" sz="3000" b="1" i="0" u="none" strike="noStrike" dirty="0">
              <a:solidFill>
                <a:srgbClr val="0070C0"/>
              </a:solidFill>
              <a:latin typeface="微软雅黑"/>
            </a:endParaRPr>
          </a:p>
        </p:txBody>
      </p:sp>
      <p:sp>
        <p:nvSpPr>
          <p:cNvPr id="6" name="矩形 5">
            <a:extLst>
              <a:ext uri="{FF2B5EF4-FFF2-40B4-BE49-F238E27FC236}">
                <a16:creationId xmlns:a16="http://schemas.microsoft.com/office/drawing/2014/main" id="{FB863819-CF7B-4217-888B-FEE58BA85868}"/>
              </a:ext>
            </a:extLst>
          </p:cNvPr>
          <p:cNvSpPr/>
          <p:nvPr/>
        </p:nvSpPr>
        <p:spPr>
          <a:xfrm>
            <a:off x="6620707" y="2330575"/>
            <a:ext cx="221952" cy="3504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extLst>
      <p:ext uri="{BB962C8B-B14F-4D97-AF65-F5344CB8AC3E}">
        <p14:creationId xmlns:p14="http://schemas.microsoft.com/office/powerpoint/2010/main" val="95292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3">
            <a:extLst>
              <a:ext uri="{FF2B5EF4-FFF2-40B4-BE49-F238E27FC236}">
                <a16:creationId xmlns:a16="http://schemas.microsoft.com/office/drawing/2014/main" id="{BC2D4BEC-0894-6FA8-C42B-3585F8742ABE}"/>
              </a:ext>
            </a:extLst>
          </p:cNvPr>
          <p:cNvSpPr/>
          <p:nvPr/>
        </p:nvSpPr>
        <p:spPr>
          <a:xfrm>
            <a:off x="959117" y="1008162"/>
            <a:ext cx="9569301" cy="693869"/>
          </a:xfrm>
          <a:prstGeom prst="rect">
            <a:avLst/>
          </a:prstGeom>
          <a:noFill/>
          <a:ln w="16933">
            <a:noFill/>
            <a:prstDash val="solid"/>
          </a:ln>
        </p:spPr>
        <p:txBody>
          <a:bodyPr lIns="95250" tIns="95250" rIns="95250" bIns="95250" rtlCol="0" anchor="t">
            <a:noAutofit/>
          </a:bodyPr>
          <a:lstStyle/>
          <a:p>
            <a:pPr marL="0" lvl="0" indent="190500" algn="l">
              <a:lnSpc>
                <a:spcPct val="100000"/>
              </a:lnSpc>
              <a:buClr>
                <a:srgbClr val="1F2329"/>
              </a:buClr>
              <a:buChar char="•"/>
              <a:defRPr/>
            </a:pPr>
            <a:r>
              <a:rPr lang="en-US" sz="1500" b="0" i="0" u="none" strike="noStrike" dirty="0">
                <a:solidFill>
                  <a:srgbClr val="1F2329"/>
                </a:solidFill>
              </a:rPr>
              <a:t>V2.</a:t>
            </a:r>
            <a:r>
              <a:rPr lang="en-US" altLang="zh-CN" sz="1500" b="0" i="0" u="none" strike="noStrike" dirty="0">
                <a:solidFill>
                  <a:srgbClr val="1F2329"/>
                </a:solidFill>
              </a:rPr>
              <a:t>1</a:t>
            </a:r>
            <a:r>
              <a:rPr lang="en-US" sz="1500" b="0" i="0" u="none" strike="noStrike" dirty="0">
                <a:solidFill>
                  <a:srgbClr val="1F2329"/>
                </a:solidFill>
              </a:rPr>
              <a:t>加速比</a:t>
            </a:r>
            <a:r>
              <a:rPr lang="zh-CN" altLang="en-US" sz="1500" b="0" i="0" u="none" strike="noStrike" dirty="0">
                <a:solidFill>
                  <a:srgbClr val="1F2329"/>
                </a:solidFill>
              </a:rPr>
              <a:t>（截至</a:t>
            </a:r>
            <a:r>
              <a:rPr lang="en-US" altLang="zh-CN" sz="1500" dirty="0">
                <a:solidFill>
                  <a:srgbClr val="1F2329"/>
                </a:solidFill>
              </a:rPr>
              <a:t>9</a:t>
            </a:r>
            <a:r>
              <a:rPr lang="zh-CN" altLang="en-US" sz="1500" b="0" i="0" u="none" strike="noStrike" dirty="0">
                <a:solidFill>
                  <a:srgbClr val="1F2329"/>
                </a:solidFill>
              </a:rPr>
              <a:t>月</a:t>
            </a:r>
            <a:r>
              <a:rPr lang="en-US" altLang="zh-CN" sz="1500" b="0" i="0" u="none" strike="noStrike" dirty="0">
                <a:solidFill>
                  <a:srgbClr val="1F2329"/>
                </a:solidFill>
              </a:rPr>
              <a:t>5</a:t>
            </a:r>
            <a:r>
              <a:rPr lang="zh-CN" altLang="en-US" sz="1500" b="0" i="0" u="none" strike="noStrike" dirty="0">
                <a:solidFill>
                  <a:srgbClr val="1F2329"/>
                </a:solidFill>
              </a:rPr>
              <a:t>日）</a:t>
            </a:r>
            <a:endParaRPr lang="en-US" altLang="zh-CN" sz="1500" dirty="0">
              <a:solidFill>
                <a:srgbClr val="1F2329"/>
              </a:solidFill>
            </a:endParaRPr>
          </a:p>
          <a:p>
            <a:pPr marL="0" lvl="0" indent="190500" algn="l">
              <a:lnSpc>
                <a:spcPct val="100000"/>
              </a:lnSpc>
              <a:buClr>
                <a:srgbClr val="1F2329"/>
              </a:buClr>
              <a:buChar char="•"/>
              <a:defRPr/>
            </a:pPr>
            <a:r>
              <a:rPr lang="en-US" sz="1500" dirty="0" err="1">
                <a:solidFill>
                  <a:srgbClr val="1F2329"/>
                </a:solidFill>
              </a:rPr>
              <a:t>旧有算子中</a:t>
            </a:r>
            <a:r>
              <a:rPr lang="zh-CN" altLang="en-US" sz="1500" dirty="0">
                <a:solidFill>
                  <a:srgbClr val="1F2329"/>
                </a:solidFill>
              </a:rPr>
              <a:t>，针对</a:t>
            </a:r>
            <a:r>
              <a:rPr lang="en-US" altLang="zh-CN" sz="1500" dirty="0">
                <a:solidFill>
                  <a:srgbClr val="1F2329"/>
                </a:solidFill>
              </a:rPr>
              <a:t>dropout, </a:t>
            </a:r>
            <a:r>
              <a:rPr lang="en-US" altLang="zh-CN" sz="1500" dirty="0" err="1">
                <a:solidFill>
                  <a:srgbClr val="1F2329"/>
                </a:solidFill>
              </a:rPr>
              <a:t>cross_entropy_loss</a:t>
            </a:r>
            <a:r>
              <a:rPr lang="en-US" altLang="zh-CN" sz="1500" dirty="0">
                <a:solidFill>
                  <a:srgbClr val="1F2329"/>
                </a:solidFill>
              </a:rPr>
              <a:t>, </a:t>
            </a:r>
            <a:r>
              <a:rPr lang="en-US" altLang="zh-CN" sz="1500" dirty="0" err="1">
                <a:solidFill>
                  <a:srgbClr val="1F2329"/>
                </a:solidFill>
              </a:rPr>
              <a:t>softmax</a:t>
            </a:r>
            <a:r>
              <a:rPr lang="zh-CN" altLang="en-US" sz="1500" dirty="0">
                <a:solidFill>
                  <a:srgbClr val="1F2329"/>
                </a:solidFill>
              </a:rPr>
              <a:t>等算子开展专项优化</a:t>
            </a:r>
            <a:endParaRPr lang="en-US" sz="1500" b="0" i="0" u="none" strike="noStrike" dirty="0">
              <a:solidFill>
                <a:srgbClr val="1F2329"/>
              </a:solidFill>
            </a:endParaRPr>
          </a:p>
        </p:txBody>
      </p:sp>
      <p:sp>
        <p:nvSpPr>
          <p:cNvPr id="9" name="AutoShape 2">
            <a:extLst>
              <a:ext uri="{FF2B5EF4-FFF2-40B4-BE49-F238E27FC236}">
                <a16:creationId xmlns:a16="http://schemas.microsoft.com/office/drawing/2014/main" id="{9D344454-EE53-9C4D-16CE-5777E6AE4603}"/>
              </a:ext>
            </a:extLst>
          </p:cNvPr>
          <p:cNvSpPr>
            <a:spLocks noGrp="1"/>
          </p:cNvSpPr>
          <p:nvPr>
            <p:ph type="body" sz="quarter" idx="72" hasCustomPrompt="1"/>
          </p:nvPr>
        </p:nvSpPr>
        <p:spPr>
          <a:xfrm>
            <a:off x="474300" y="300276"/>
            <a:ext cx="9201150" cy="352425"/>
          </a:xfrm>
          <a:prstGeom prst="rect">
            <a:avLst/>
          </a:prstGeom>
        </p:spPr>
        <p:txBody>
          <a:bodyPr lIns="0" tIns="0" rIns="0" bIns="0" anchor="t">
            <a:noAutofit/>
          </a:bodyPr>
          <a:lstStyle>
            <a:lvl1pPr algn="l">
              <a:lnSpc>
                <a:spcPct val="90000"/>
              </a:lnSpc>
              <a:defRPr sz="3000" b="1" i="0" u="none" strike="noStrike">
                <a:solidFill>
                  <a:srgbClr val="0070C0">
                    <a:alpha val="100000"/>
                  </a:srgbClr>
                </a:solidFill>
                <a:latin typeface="微软雅黑"/>
              </a:defRPr>
            </a:lvl1pPr>
          </a:lstStyle>
          <a:p>
            <a:pPr indent="0" algn="l">
              <a:lnSpc>
                <a:spcPct val="90000"/>
              </a:lnSpc>
              <a:buNone/>
            </a:pPr>
            <a:r>
              <a:rPr lang="en-US" dirty="0" err="1">
                <a:solidFill>
                  <a:srgbClr val="0070C0"/>
                </a:solidFill>
              </a:rPr>
              <a:t>FlagGems性能优化</a:t>
            </a:r>
            <a:endParaRPr lang="en-US" sz="3000" b="1" i="0" u="none" strike="noStrike" dirty="0">
              <a:solidFill>
                <a:srgbClr val="0070C0"/>
              </a:solidFill>
              <a:latin typeface="微软雅黑"/>
            </a:endParaRPr>
          </a:p>
        </p:txBody>
      </p:sp>
      <p:graphicFrame>
        <p:nvGraphicFramePr>
          <p:cNvPr id="3" name="图表 2">
            <a:extLst>
              <a:ext uri="{FF2B5EF4-FFF2-40B4-BE49-F238E27FC236}">
                <a16:creationId xmlns:a16="http://schemas.microsoft.com/office/drawing/2014/main" id="{ED8BDD97-ECC9-B62D-3F91-988B4C0B4D6C}"/>
              </a:ext>
            </a:extLst>
          </p:cNvPr>
          <p:cNvGraphicFramePr/>
          <p:nvPr>
            <p:extLst>
              <p:ext uri="{D42A27DB-BD31-4B8C-83A1-F6EECF244321}">
                <p14:modId xmlns:p14="http://schemas.microsoft.com/office/powerpoint/2010/main" val="113534670"/>
              </p:ext>
            </p:extLst>
          </p:nvPr>
        </p:nvGraphicFramePr>
        <p:xfrm>
          <a:off x="1186184" y="1847211"/>
          <a:ext cx="4717526" cy="41301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a:extLst>
              <a:ext uri="{FF2B5EF4-FFF2-40B4-BE49-F238E27FC236}">
                <a16:creationId xmlns:a16="http://schemas.microsoft.com/office/drawing/2014/main" id="{C563AF00-FB56-7BE3-1CEB-31C6072AE063}"/>
              </a:ext>
            </a:extLst>
          </p:cNvPr>
          <p:cNvGraphicFramePr/>
          <p:nvPr>
            <p:extLst>
              <p:ext uri="{D42A27DB-BD31-4B8C-83A1-F6EECF244321}">
                <p14:modId xmlns:p14="http://schemas.microsoft.com/office/powerpoint/2010/main" val="276498479"/>
              </p:ext>
            </p:extLst>
          </p:nvPr>
        </p:nvGraphicFramePr>
        <p:xfrm>
          <a:off x="6288290" y="1847211"/>
          <a:ext cx="4717526" cy="413014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11656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手机屏幕的截图&#10;&#10;描述已自动生成">
            <a:extLst>
              <a:ext uri="{FF2B5EF4-FFF2-40B4-BE49-F238E27FC236}">
                <a16:creationId xmlns:a16="http://schemas.microsoft.com/office/drawing/2014/main" id="{5C06F9ED-4393-CFA3-BDD9-E74A5704C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19" y="1691713"/>
            <a:ext cx="11570362" cy="4296544"/>
          </a:xfrm>
          <a:prstGeom prst="rect">
            <a:avLst/>
          </a:prstGeom>
        </p:spPr>
      </p:pic>
      <p:sp>
        <p:nvSpPr>
          <p:cNvPr id="10" name="AutoShape 3">
            <a:extLst>
              <a:ext uri="{FF2B5EF4-FFF2-40B4-BE49-F238E27FC236}">
                <a16:creationId xmlns:a16="http://schemas.microsoft.com/office/drawing/2014/main" id="{BC2D4BEC-0894-6FA8-C42B-3585F8742ABE}"/>
              </a:ext>
            </a:extLst>
          </p:cNvPr>
          <p:cNvSpPr/>
          <p:nvPr/>
        </p:nvSpPr>
        <p:spPr>
          <a:xfrm>
            <a:off x="959117" y="1008163"/>
            <a:ext cx="9569301" cy="683550"/>
          </a:xfrm>
          <a:prstGeom prst="rect">
            <a:avLst/>
          </a:prstGeom>
          <a:noFill/>
          <a:ln w="16933">
            <a:noFill/>
            <a:prstDash val="solid"/>
          </a:ln>
        </p:spPr>
        <p:txBody>
          <a:bodyPr lIns="95250" tIns="95250" rIns="95250" bIns="95250" rtlCol="0" anchor="t">
            <a:noAutofit/>
          </a:bodyPr>
          <a:lstStyle/>
          <a:p>
            <a:pPr marL="0" lvl="0" indent="190500" algn="l">
              <a:lnSpc>
                <a:spcPct val="100000"/>
              </a:lnSpc>
              <a:buClr>
                <a:srgbClr val="1F2329"/>
              </a:buClr>
              <a:buChar char="•"/>
              <a:defRPr/>
            </a:pPr>
            <a:r>
              <a:rPr lang="en-US" sz="1500" b="0" i="0" u="none" strike="noStrike" dirty="0">
                <a:solidFill>
                  <a:srgbClr val="1F2329"/>
                </a:solidFill>
              </a:rPr>
              <a:t>V2.</a:t>
            </a:r>
            <a:r>
              <a:rPr lang="en-US" altLang="zh-CN" sz="1500" b="0" i="0" u="none" strike="noStrike" dirty="0">
                <a:solidFill>
                  <a:srgbClr val="1F2329"/>
                </a:solidFill>
              </a:rPr>
              <a:t>1</a:t>
            </a:r>
            <a:r>
              <a:rPr lang="en-US" sz="1500" b="0" i="0" u="none" strike="noStrike" dirty="0">
                <a:solidFill>
                  <a:srgbClr val="1F2329"/>
                </a:solidFill>
              </a:rPr>
              <a:t>加速比排序</a:t>
            </a:r>
            <a:r>
              <a:rPr lang="zh-CN" altLang="en-US" sz="1500" b="0" i="0" u="none" strike="noStrike" dirty="0">
                <a:solidFill>
                  <a:srgbClr val="1F2329"/>
                </a:solidFill>
              </a:rPr>
              <a:t>（截至</a:t>
            </a:r>
            <a:r>
              <a:rPr lang="en-US" altLang="zh-CN" sz="1500" dirty="0">
                <a:solidFill>
                  <a:srgbClr val="1F2329"/>
                </a:solidFill>
              </a:rPr>
              <a:t>9</a:t>
            </a:r>
            <a:r>
              <a:rPr lang="zh-CN" altLang="en-US" sz="1500" b="0" i="0" u="none" strike="noStrike" dirty="0">
                <a:solidFill>
                  <a:srgbClr val="1F2329"/>
                </a:solidFill>
              </a:rPr>
              <a:t>月</a:t>
            </a:r>
            <a:r>
              <a:rPr lang="en-US" altLang="zh-CN" sz="1500" b="0" i="0" u="none" strike="noStrike" dirty="0">
                <a:solidFill>
                  <a:srgbClr val="1F2329"/>
                </a:solidFill>
              </a:rPr>
              <a:t>5</a:t>
            </a:r>
            <a:r>
              <a:rPr lang="zh-CN" altLang="en-US" sz="1500" b="0" i="0" u="none" strike="noStrike" dirty="0">
                <a:solidFill>
                  <a:srgbClr val="1F2329"/>
                </a:solidFill>
              </a:rPr>
              <a:t>日）</a:t>
            </a:r>
            <a:endParaRPr lang="en-US" altLang="zh-CN" sz="1500" b="0" i="0" u="none" strike="noStrike" dirty="0">
              <a:solidFill>
                <a:srgbClr val="1F2329"/>
              </a:solidFill>
            </a:endParaRPr>
          </a:p>
          <a:p>
            <a:pPr marL="0" lvl="0" indent="190500" algn="l">
              <a:lnSpc>
                <a:spcPct val="100000"/>
              </a:lnSpc>
              <a:buClr>
                <a:srgbClr val="1F2329"/>
              </a:buClr>
              <a:buChar char="•"/>
              <a:defRPr/>
            </a:pPr>
            <a:r>
              <a:rPr lang="zh-CN" altLang="en-US" sz="1500" dirty="0">
                <a:solidFill>
                  <a:srgbClr val="1F2329"/>
                </a:solidFill>
              </a:rPr>
              <a:t>多数算子平均性能优于</a:t>
            </a:r>
            <a:r>
              <a:rPr lang="en-US" altLang="zh-CN" sz="1500" dirty="0">
                <a:solidFill>
                  <a:srgbClr val="1F2329"/>
                </a:solidFill>
              </a:rPr>
              <a:t>Torch Eager</a:t>
            </a:r>
            <a:endParaRPr lang="en-US" sz="1500" b="0" i="0" u="none" strike="noStrike" dirty="0">
              <a:solidFill>
                <a:srgbClr val="1F2329"/>
              </a:solidFill>
            </a:endParaRPr>
          </a:p>
        </p:txBody>
      </p:sp>
      <p:cxnSp>
        <p:nvCxnSpPr>
          <p:cNvPr id="7" name="直线箭头连接符 6">
            <a:extLst>
              <a:ext uri="{FF2B5EF4-FFF2-40B4-BE49-F238E27FC236}">
                <a16:creationId xmlns:a16="http://schemas.microsoft.com/office/drawing/2014/main" id="{6353DA73-002C-5AAC-A9CF-B87AF6FD66C9}"/>
              </a:ext>
            </a:extLst>
          </p:cNvPr>
          <p:cNvCxnSpPr>
            <a:cxnSpLocks/>
          </p:cNvCxnSpPr>
          <p:nvPr/>
        </p:nvCxnSpPr>
        <p:spPr>
          <a:xfrm>
            <a:off x="8183686" y="5534604"/>
            <a:ext cx="0" cy="487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E9D279F0-0F31-6338-E289-D853A1273602}"/>
              </a:ext>
            </a:extLst>
          </p:cNvPr>
          <p:cNvCxnSpPr>
            <a:cxnSpLocks/>
          </p:cNvCxnSpPr>
          <p:nvPr/>
        </p:nvCxnSpPr>
        <p:spPr>
          <a:xfrm>
            <a:off x="10837036" y="5259334"/>
            <a:ext cx="0" cy="770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0C78B71-06B4-2461-2049-DAF5B758DE20}"/>
              </a:ext>
            </a:extLst>
          </p:cNvPr>
          <p:cNvSpPr txBox="1"/>
          <p:nvPr/>
        </p:nvSpPr>
        <p:spPr>
          <a:xfrm>
            <a:off x="7356057" y="6061367"/>
            <a:ext cx="1655258" cy="338554"/>
          </a:xfrm>
          <a:prstGeom prst="rect">
            <a:avLst/>
          </a:prstGeom>
          <a:noFill/>
        </p:spPr>
        <p:txBody>
          <a:bodyPr wrap="square" rtlCol="0">
            <a:spAutoFit/>
          </a:bodyPr>
          <a:lstStyle/>
          <a:p>
            <a:pPr algn="ctr"/>
            <a:r>
              <a:rPr kumimoji="1" lang="en-US" altLang="zh-CN" sz="1600" dirty="0">
                <a:solidFill>
                  <a:srgbClr val="C00000"/>
                </a:solidFill>
              </a:rPr>
              <a:t>speedup&gt;100%</a:t>
            </a:r>
            <a:endParaRPr kumimoji="1" lang="zh-CN" altLang="en-US" sz="1600" dirty="0">
              <a:solidFill>
                <a:srgbClr val="C00000"/>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17B8A35-483D-3FDB-2120-D072F8C5BE1E}"/>
                  </a:ext>
                </a:extLst>
              </p:cNvPr>
              <p:cNvSpPr txBox="1"/>
              <p:nvPr/>
            </p:nvSpPr>
            <p:spPr>
              <a:xfrm>
                <a:off x="10009407" y="6061367"/>
                <a:ext cx="1655258" cy="338554"/>
              </a:xfrm>
              <a:prstGeom prst="rect">
                <a:avLst/>
              </a:prstGeom>
              <a:noFill/>
            </p:spPr>
            <p:txBody>
              <a:bodyPr wrap="square" rtlCol="0">
                <a:spAutoFit/>
              </a:bodyPr>
              <a:lstStyle/>
              <a:p>
                <a:pPr algn="ctr"/>
                <a:r>
                  <a:rPr kumimoji="1" lang="en-US" altLang="zh-CN" sz="1600" dirty="0">
                    <a:solidFill>
                      <a:schemeClr val="accent2">
                        <a:lumMod val="75000"/>
                      </a:schemeClr>
                    </a:solidFill>
                  </a:rPr>
                  <a:t>speedup</a:t>
                </a:r>
                <a14:m>
                  <m:oMath xmlns:m="http://schemas.openxmlformats.org/officeDocument/2006/math">
                    <m:r>
                      <a:rPr kumimoji="1" lang="en-US" altLang="zh-CN" sz="1600" i="1" smtClean="0">
                        <a:solidFill>
                          <a:schemeClr val="accent2">
                            <a:lumMod val="75000"/>
                          </a:schemeClr>
                        </a:solidFill>
                        <a:latin typeface="Cambria Math" panose="02040503050406030204" pitchFamily="18" charset="0"/>
                        <a:ea typeface="Cambria Math" panose="02040503050406030204" pitchFamily="18" charset="0"/>
                      </a:rPr>
                      <m:t>≈</m:t>
                    </m:r>
                  </m:oMath>
                </a14:m>
                <a:r>
                  <a:rPr kumimoji="1" lang="en-US" altLang="zh-CN" sz="1600" dirty="0">
                    <a:solidFill>
                      <a:schemeClr val="accent2">
                        <a:lumMod val="75000"/>
                      </a:schemeClr>
                    </a:solidFill>
                  </a:rPr>
                  <a:t>100%</a:t>
                </a:r>
                <a:endParaRPr kumimoji="1" lang="zh-CN" altLang="en-US" sz="1600" dirty="0">
                  <a:solidFill>
                    <a:schemeClr val="accent2">
                      <a:lumMod val="75000"/>
                    </a:schemeClr>
                  </a:solidFill>
                </a:endParaRPr>
              </a:p>
            </p:txBody>
          </p:sp>
        </mc:Choice>
        <mc:Fallback xmlns="">
          <p:sp>
            <p:nvSpPr>
              <p:cNvPr id="15" name="文本框 14">
                <a:extLst>
                  <a:ext uri="{FF2B5EF4-FFF2-40B4-BE49-F238E27FC236}">
                    <a16:creationId xmlns:a16="http://schemas.microsoft.com/office/drawing/2014/main" id="{217B8A35-483D-3FDB-2120-D072F8C5BE1E}"/>
                  </a:ext>
                </a:extLst>
              </p:cNvPr>
              <p:cNvSpPr txBox="1">
                <a:spLocks noRot="1" noChangeAspect="1" noMove="1" noResize="1" noEditPoints="1" noAdjustHandles="1" noChangeArrowheads="1" noChangeShapeType="1" noTextEdit="1"/>
              </p:cNvSpPr>
              <p:nvPr/>
            </p:nvSpPr>
            <p:spPr>
              <a:xfrm>
                <a:off x="10009407" y="6061367"/>
                <a:ext cx="1655258" cy="338554"/>
              </a:xfrm>
              <a:prstGeom prst="rect">
                <a:avLst/>
              </a:prstGeom>
              <a:blipFill>
                <a:blip r:embed="rId4"/>
                <a:stretch>
                  <a:fillRect l="-1527" t="-7143" r="-1527" b="-21429"/>
                </a:stretch>
              </a:blipFill>
            </p:spPr>
            <p:txBody>
              <a:bodyPr/>
              <a:lstStyle/>
              <a:p>
                <a:r>
                  <a:rPr lang="zh-CN" altLang="en-US">
                    <a:noFill/>
                  </a:rPr>
                  <a:t> </a:t>
                </a:r>
              </a:p>
            </p:txBody>
          </p:sp>
        </mc:Fallback>
      </mc:AlternateContent>
      <p:sp>
        <p:nvSpPr>
          <p:cNvPr id="18" name="AutoShape 2">
            <a:extLst>
              <a:ext uri="{FF2B5EF4-FFF2-40B4-BE49-F238E27FC236}">
                <a16:creationId xmlns:a16="http://schemas.microsoft.com/office/drawing/2014/main" id="{CA35E529-055D-523A-5173-FCFD66E6A56F}"/>
              </a:ext>
            </a:extLst>
          </p:cNvPr>
          <p:cNvSpPr>
            <a:spLocks noGrp="1"/>
          </p:cNvSpPr>
          <p:nvPr>
            <p:ph type="body" sz="quarter" idx="72" hasCustomPrompt="1"/>
          </p:nvPr>
        </p:nvSpPr>
        <p:spPr>
          <a:xfrm>
            <a:off x="474300" y="300276"/>
            <a:ext cx="9201150" cy="352425"/>
          </a:xfrm>
          <a:prstGeom prst="rect">
            <a:avLst/>
          </a:prstGeom>
        </p:spPr>
        <p:txBody>
          <a:bodyPr lIns="0" tIns="0" rIns="0" bIns="0" anchor="t">
            <a:noAutofit/>
          </a:bodyPr>
          <a:lstStyle>
            <a:lvl1pPr algn="l">
              <a:lnSpc>
                <a:spcPct val="90000"/>
              </a:lnSpc>
              <a:defRPr sz="3000" b="1" i="0" u="none" strike="noStrike">
                <a:solidFill>
                  <a:srgbClr val="0070C0">
                    <a:alpha val="100000"/>
                  </a:srgbClr>
                </a:solidFill>
                <a:latin typeface="微软雅黑"/>
              </a:defRPr>
            </a:lvl1pPr>
          </a:lstStyle>
          <a:p>
            <a:pPr indent="0" algn="l">
              <a:lnSpc>
                <a:spcPct val="90000"/>
              </a:lnSpc>
              <a:buNone/>
            </a:pPr>
            <a:r>
              <a:rPr lang="en-US" dirty="0" err="1">
                <a:solidFill>
                  <a:srgbClr val="0070C0"/>
                </a:solidFill>
              </a:rPr>
              <a:t>FlagGems性能优化</a:t>
            </a:r>
            <a:endParaRPr lang="en-US" sz="3000" b="1" i="0" u="none" strike="noStrike" dirty="0">
              <a:solidFill>
                <a:srgbClr val="0070C0"/>
              </a:solidFill>
              <a:latin typeface="微软雅黑"/>
            </a:endParaRPr>
          </a:p>
        </p:txBody>
      </p:sp>
    </p:spTree>
    <p:extLst>
      <p:ext uri="{BB962C8B-B14F-4D97-AF65-F5344CB8AC3E}">
        <p14:creationId xmlns:p14="http://schemas.microsoft.com/office/powerpoint/2010/main" val="1376335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91D5263C-F5D9-C1C3-6FB3-0FCDB0DAF33F}"/>
              </a:ext>
            </a:extLst>
          </p:cNvPr>
          <p:cNvSpPr>
            <a:spLocks noGrp="1"/>
          </p:cNvSpPr>
          <p:nvPr>
            <p:ph type="body" sz="quarter" idx="13"/>
          </p:nvPr>
        </p:nvSpPr>
        <p:spPr>
          <a:xfrm>
            <a:off x="5804287" y="2711751"/>
            <a:ext cx="6387714" cy="348218"/>
          </a:xfrm>
        </p:spPr>
        <p:txBody>
          <a:bodyPr/>
          <a:lstStyle/>
          <a:p>
            <a:r>
              <a:rPr lang="zh-CN" altLang="en-US" sz="2000" dirty="0">
                <a:solidFill>
                  <a:srgbClr val="404040"/>
                </a:solidFill>
                <a:latin typeface="微软雅黑" panose="020B0503020204020204" pitchFamily="34" charset="-122"/>
                <a:ea typeface="微软雅黑" panose="020B0503020204020204" pitchFamily="34" charset="-122"/>
              </a:rPr>
              <a:t>新增算子和功能特性</a:t>
            </a:r>
          </a:p>
        </p:txBody>
      </p:sp>
      <p:sp>
        <p:nvSpPr>
          <p:cNvPr id="19" name="文本占位符 18">
            <a:extLst>
              <a:ext uri="{FF2B5EF4-FFF2-40B4-BE49-F238E27FC236}">
                <a16:creationId xmlns:a16="http://schemas.microsoft.com/office/drawing/2014/main" id="{272A7745-8983-0785-E129-B0C861ED1529}"/>
              </a:ext>
            </a:extLst>
          </p:cNvPr>
          <p:cNvSpPr>
            <a:spLocks noGrp="1"/>
          </p:cNvSpPr>
          <p:nvPr>
            <p:ph type="body" sz="quarter" idx="21"/>
          </p:nvPr>
        </p:nvSpPr>
        <p:spPr>
          <a:xfrm>
            <a:off x="5327178" y="1030866"/>
            <a:ext cx="6734834" cy="502099"/>
          </a:xfrm>
        </p:spPr>
        <p:txBody>
          <a:bodyPr>
            <a:noAutofit/>
          </a:bodyPr>
          <a:lstStyle/>
          <a:p>
            <a:pPr>
              <a:lnSpc>
                <a:spcPct val="100000"/>
              </a:lnSpc>
            </a:pPr>
            <a:r>
              <a:rPr kumimoji="1" lang="zh-CN" altLang="en-US" sz="2800" b="1" dirty="0">
                <a:latin typeface="Microsoft YaHei" panose="020B0503020204020204" pitchFamily="34" charset="-122"/>
                <a:ea typeface="Microsoft YaHei" panose="020B0503020204020204" pitchFamily="34" charset="-122"/>
              </a:rPr>
              <a:t>研发进展</a:t>
            </a:r>
            <a:endParaRPr kumimoji="1" lang="zh-CN" altLang="en-US" sz="2800" b="1" dirty="0">
              <a:latin typeface="+mj-lt"/>
            </a:endParaRPr>
          </a:p>
        </p:txBody>
      </p:sp>
      <p:sp>
        <p:nvSpPr>
          <p:cNvPr id="20" name="文本占位符 19">
            <a:extLst>
              <a:ext uri="{FF2B5EF4-FFF2-40B4-BE49-F238E27FC236}">
                <a16:creationId xmlns:a16="http://schemas.microsoft.com/office/drawing/2014/main" id="{E64AAE44-8837-E3CA-1794-C60882151753}"/>
              </a:ext>
            </a:extLst>
          </p:cNvPr>
          <p:cNvSpPr>
            <a:spLocks noGrp="1"/>
          </p:cNvSpPr>
          <p:nvPr>
            <p:ph type="body" sz="quarter" idx="22"/>
          </p:nvPr>
        </p:nvSpPr>
        <p:spPr/>
        <p:txBody>
          <a:bodyPr/>
          <a:lstStyle/>
          <a:p>
            <a:r>
              <a:rPr lang="en-US" altLang="zh-CN" sz="2000" dirty="0">
                <a:latin typeface="微软雅黑" panose="020B0503020204020204" pitchFamily="34" charset="-122"/>
                <a:ea typeface="微软雅黑" panose="020B0503020204020204" pitchFamily="34" charset="-122"/>
              </a:rPr>
              <a:t>02</a:t>
            </a:r>
            <a:endParaRPr lang="zh-CN" altLang="en-US" sz="2000" dirty="0">
              <a:latin typeface="微软雅黑" panose="020B0503020204020204" pitchFamily="34" charset="-122"/>
              <a:ea typeface="微软雅黑" panose="020B0503020204020204" pitchFamily="34" charset="-122"/>
            </a:endParaRPr>
          </a:p>
        </p:txBody>
      </p:sp>
      <p:sp>
        <p:nvSpPr>
          <p:cNvPr id="21" name="文本占位符 20">
            <a:extLst>
              <a:ext uri="{FF2B5EF4-FFF2-40B4-BE49-F238E27FC236}">
                <a16:creationId xmlns:a16="http://schemas.microsoft.com/office/drawing/2014/main" id="{A8BC3FEA-4D72-DD93-8E0C-D609B16ED0F4}"/>
              </a:ext>
            </a:extLst>
          </p:cNvPr>
          <p:cNvSpPr>
            <a:spLocks noGrp="1"/>
          </p:cNvSpPr>
          <p:nvPr>
            <p:ph type="body" sz="quarter" idx="23"/>
          </p:nvPr>
        </p:nvSpPr>
        <p:spPr>
          <a:xfrm>
            <a:off x="5804286" y="3268857"/>
            <a:ext cx="6257726" cy="348218"/>
          </a:xfrm>
        </p:spPr>
        <p:txBody>
          <a:bodyPr>
            <a:noAutofit/>
          </a:bodyPr>
          <a:lstStyle/>
          <a:p>
            <a:r>
              <a:rPr lang="zh-CN" altLang="en-US" sz="2000" dirty="0">
                <a:solidFill>
                  <a:schemeClr val="tx1"/>
                </a:solidFill>
                <a:latin typeface="微软雅黑" panose="020B0503020204020204" pitchFamily="34" charset="-122"/>
                <a:ea typeface="微软雅黑" panose="020B0503020204020204" pitchFamily="34" charset="-122"/>
              </a:rPr>
              <a:t>功能和性能改进</a:t>
            </a:r>
          </a:p>
        </p:txBody>
      </p:sp>
      <p:sp>
        <p:nvSpPr>
          <p:cNvPr id="22" name="文本占位符 21">
            <a:extLst>
              <a:ext uri="{FF2B5EF4-FFF2-40B4-BE49-F238E27FC236}">
                <a16:creationId xmlns:a16="http://schemas.microsoft.com/office/drawing/2014/main" id="{A9974016-F901-70D1-DD49-0E8B0F542552}"/>
              </a:ext>
            </a:extLst>
          </p:cNvPr>
          <p:cNvSpPr>
            <a:spLocks noGrp="1"/>
          </p:cNvSpPr>
          <p:nvPr>
            <p:ph type="body" sz="quarter" idx="24"/>
          </p:nvPr>
        </p:nvSpPr>
        <p:spPr/>
        <p:txBody>
          <a:bodyPr/>
          <a:lstStyle/>
          <a:p>
            <a:r>
              <a:rPr lang="en-US" altLang="zh-CN" sz="2000" dirty="0">
                <a:solidFill>
                  <a:srgbClr val="2E75B6"/>
                </a:solidFill>
                <a:latin typeface="微软雅黑" panose="020B0503020204020204" pitchFamily="34" charset="-122"/>
                <a:ea typeface="微软雅黑" panose="020B0503020204020204" pitchFamily="34" charset="-122"/>
              </a:rPr>
              <a:t>03</a:t>
            </a:r>
            <a:endParaRPr lang="zh-CN" altLang="en-US" sz="2000" dirty="0">
              <a:solidFill>
                <a:srgbClr val="2E75B6"/>
              </a:solidFill>
              <a:latin typeface="微软雅黑" panose="020B0503020204020204" pitchFamily="34" charset="-122"/>
              <a:ea typeface="微软雅黑" panose="020B0503020204020204" pitchFamily="34" charset="-122"/>
            </a:endParaRPr>
          </a:p>
        </p:txBody>
      </p:sp>
      <p:sp>
        <p:nvSpPr>
          <p:cNvPr id="23" name="文本占位符 22">
            <a:extLst>
              <a:ext uri="{FF2B5EF4-FFF2-40B4-BE49-F238E27FC236}">
                <a16:creationId xmlns:a16="http://schemas.microsoft.com/office/drawing/2014/main" id="{D5408350-500A-CA32-5DE2-120970DBDF74}"/>
              </a:ext>
            </a:extLst>
          </p:cNvPr>
          <p:cNvSpPr>
            <a:spLocks noGrp="1"/>
          </p:cNvSpPr>
          <p:nvPr>
            <p:ph type="body" sz="quarter" idx="25"/>
          </p:nvPr>
        </p:nvSpPr>
        <p:spPr>
          <a:xfrm>
            <a:off x="5804286" y="3825963"/>
            <a:ext cx="6257725" cy="348218"/>
          </a:xfrm>
        </p:spPr>
        <p:txBody>
          <a:bodyPr/>
          <a:lstStyle/>
          <a:p>
            <a:r>
              <a:rPr lang="zh-CN" altLang="en-US" sz="2000" b="1" dirty="0">
                <a:solidFill>
                  <a:srgbClr val="2E75B6"/>
                </a:solidFill>
                <a:latin typeface="微软雅黑" panose="020B0503020204020204" pitchFamily="34" charset="-122"/>
                <a:ea typeface="微软雅黑" panose="020B0503020204020204" pitchFamily="34" charset="-122"/>
              </a:rPr>
              <a:t>硬件适配进展</a:t>
            </a:r>
          </a:p>
        </p:txBody>
      </p:sp>
      <p:sp>
        <p:nvSpPr>
          <p:cNvPr id="26" name="文本占位符 19">
            <a:extLst>
              <a:ext uri="{FF2B5EF4-FFF2-40B4-BE49-F238E27FC236}">
                <a16:creationId xmlns:a16="http://schemas.microsoft.com/office/drawing/2014/main" id="{A54D0111-9539-9107-1E5A-69E2DFD6D315}"/>
              </a:ext>
            </a:extLst>
          </p:cNvPr>
          <p:cNvSpPr txBox="1">
            <a:spLocks/>
          </p:cNvSpPr>
          <p:nvPr/>
        </p:nvSpPr>
        <p:spPr>
          <a:xfrm>
            <a:off x="5327179" y="2711751"/>
            <a:ext cx="477108" cy="348218"/>
          </a:xfrm>
          <a:prstGeom prst="rect">
            <a:avLst/>
          </a:prstGeom>
          <a:noFill/>
          <a:ln>
            <a:noFill/>
          </a:ln>
        </p:spPr>
        <p:txBody>
          <a:bodyPr vert="horz" lIns="0" tIns="0" rIns="0" bIns="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404040"/>
                </a:solidFill>
                <a:latin typeface="微软雅黑" panose="020B0503020204020204" pitchFamily="34" charset="-122"/>
                <a:ea typeface="微软雅黑" panose="020B0503020204020204" pitchFamily="34" charset="-122"/>
              </a:rPr>
              <a:t>01</a:t>
            </a:r>
            <a:endParaRPr lang="zh-CN" altLang="en-US" sz="2000" dirty="0">
              <a:solidFill>
                <a:srgbClr val="404040"/>
              </a:solidFill>
              <a:latin typeface="微软雅黑" panose="020B0503020204020204" pitchFamily="34" charset="-122"/>
              <a:ea typeface="微软雅黑" panose="020B0503020204020204" pitchFamily="34" charset="-122"/>
            </a:endParaRPr>
          </a:p>
        </p:txBody>
      </p:sp>
      <p:sp>
        <p:nvSpPr>
          <p:cNvPr id="2" name="文本占位符 21">
            <a:extLst>
              <a:ext uri="{FF2B5EF4-FFF2-40B4-BE49-F238E27FC236}">
                <a16:creationId xmlns:a16="http://schemas.microsoft.com/office/drawing/2014/main" id="{DFF6AD28-0B07-3EEE-4089-EEE79B9ADA1E}"/>
              </a:ext>
            </a:extLst>
          </p:cNvPr>
          <p:cNvSpPr txBox="1">
            <a:spLocks/>
          </p:cNvSpPr>
          <p:nvPr/>
        </p:nvSpPr>
        <p:spPr>
          <a:xfrm>
            <a:off x="5327178" y="4383069"/>
            <a:ext cx="477108"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微软雅黑" panose="020B0503020204020204" pitchFamily="34" charset="-122"/>
                <a:ea typeface="微软雅黑" panose="020B0503020204020204" pitchFamily="34" charset="-122"/>
              </a:rPr>
              <a:t>04</a:t>
            </a:r>
            <a:endParaRPr lang="zh-CN" altLang="en-US" sz="2000" dirty="0">
              <a:latin typeface="微软雅黑" panose="020B0503020204020204" pitchFamily="34" charset="-122"/>
              <a:ea typeface="微软雅黑" panose="020B0503020204020204" pitchFamily="34" charset="-122"/>
            </a:endParaRPr>
          </a:p>
        </p:txBody>
      </p:sp>
      <p:sp>
        <p:nvSpPr>
          <p:cNvPr id="3" name="文本占位符 22">
            <a:extLst>
              <a:ext uri="{FF2B5EF4-FFF2-40B4-BE49-F238E27FC236}">
                <a16:creationId xmlns:a16="http://schemas.microsoft.com/office/drawing/2014/main" id="{1A1A2C9B-A8CE-586F-1947-083F8F400B35}"/>
              </a:ext>
            </a:extLst>
          </p:cNvPr>
          <p:cNvSpPr txBox="1">
            <a:spLocks/>
          </p:cNvSpPr>
          <p:nvPr/>
        </p:nvSpPr>
        <p:spPr>
          <a:xfrm>
            <a:off x="5804286" y="4383069"/>
            <a:ext cx="5635652"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200" b="0"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kern="1200" dirty="0">
                <a:solidFill>
                  <a:schemeClr val="tx1"/>
                </a:solidFill>
                <a:latin typeface="微软雅黑" panose="020B0503020204020204" pitchFamily="34" charset="-122"/>
                <a:ea typeface="微软雅黑" panose="020B0503020204020204" pitchFamily="34" charset="-122"/>
              </a:rPr>
              <a:t>下一步研发计划</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159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0B3C5C8-DF48-FBA3-7936-83EE1465B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708" y="2482342"/>
            <a:ext cx="5461180" cy="3936485"/>
          </a:xfrm>
          <a:prstGeom prst="rect">
            <a:avLst/>
          </a:prstGeom>
        </p:spPr>
      </p:pic>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FlagGems算子库</a:t>
            </a:r>
            <a:endParaRPr lang="en-US" dirty="0">
              <a:solidFill>
                <a:srgbClr val="0070C0"/>
              </a:solidFill>
            </a:endParaRPr>
          </a:p>
        </p:txBody>
      </p:sp>
      <p:sp>
        <p:nvSpPr>
          <p:cNvPr id="29" name="AutoShape 3">
            <a:extLst>
              <a:ext uri="{FF2B5EF4-FFF2-40B4-BE49-F238E27FC236}">
                <a16:creationId xmlns:a16="http://schemas.microsoft.com/office/drawing/2014/main" id="{22A6778F-A415-AB64-6ABA-59AD930C6121}"/>
              </a:ext>
            </a:extLst>
          </p:cNvPr>
          <p:cNvSpPr/>
          <p:nvPr/>
        </p:nvSpPr>
        <p:spPr>
          <a:xfrm>
            <a:off x="1509129" y="1402465"/>
            <a:ext cx="8839201" cy="1389057"/>
          </a:xfrm>
          <a:prstGeom prst="rect">
            <a:avLst/>
          </a:prstGeom>
          <a:noFill/>
          <a:ln w="16933">
            <a:noFill/>
            <a:prstDash val="solid"/>
          </a:ln>
        </p:spPr>
        <p:txBody>
          <a:bodyPr lIns="95250" tIns="95250" rIns="95250" bIns="95250" rtlCol="0" anchor="t">
            <a:noAutofit/>
          </a:bodyPr>
          <a:lstStyle/>
          <a:p>
            <a:pPr lvl="0" algn="l">
              <a:lnSpc>
                <a:spcPct val="100000"/>
              </a:lnSpc>
              <a:buClr>
                <a:srgbClr val="1F2329"/>
              </a:buClr>
              <a:defRPr/>
            </a:pPr>
            <a:r>
              <a:rPr lang="en-US" sz="2400" b="0" i="0" u="none" strike="noStrike" dirty="0">
                <a:solidFill>
                  <a:srgbClr val="1F2329"/>
                </a:solidFill>
                <a:hlinkClick r:id="rId4"/>
              </a:rPr>
              <a:t>https://github.com/FlagOpen/FlagGems</a:t>
            </a:r>
            <a:endParaRPr lang="en-US" sz="2400" b="0" i="0" u="none" strike="noStrike" dirty="0">
              <a:solidFill>
                <a:srgbClr val="1F2329"/>
              </a:solidFill>
            </a:endParaRPr>
          </a:p>
          <a:p>
            <a:pPr lvl="0" algn="l">
              <a:lnSpc>
                <a:spcPct val="100000"/>
              </a:lnSpc>
              <a:buClr>
                <a:srgbClr val="1F2329"/>
              </a:buClr>
              <a:defRPr/>
            </a:pPr>
            <a:endParaRPr lang="en-US" sz="2400" dirty="0">
              <a:solidFill>
                <a:srgbClr val="1F2329"/>
              </a:solidFill>
            </a:endParaRPr>
          </a:p>
          <a:p>
            <a:pPr lvl="0" algn="l">
              <a:lnSpc>
                <a:spcPct val="100000"/>
              </a:lnSpc>
              <a:buClr>
                <a:srgbClr val="1F2329"/>
              </a:buClr>
              <a:defRPr/>
            </a:pPr>
            <a:r>
              <a:rPr lang="en-US" sz="2400" b="0" i="0" u="none" strike="noStrike" dirty="0" err="1">
                <a:solidFill>
                  <a:srgbClr val="1F2329"/>
                </a:solidFill>
              </a:rPr>
              <a:t>一个使用</a:t>
            </a:r>
            <a:r>
              <a:rPr lang="en-US" sz="2400" b="1" i="0" u="none" strike="noStrike" dirty="0" err="1">
                <a:solidFill>
                  <a:srgbClr val="1F2329"/>
                </a:solidFill>
              </a:rPr>
              <a:t>OpenAI</a:t>
            </a:r>
            <a:r>
              <a:rPr lang="en-US" sz="2400" b="1" i="0" u="none" strike="noStrike" dirty="0">
                <a:solidFill>
                  <a:srgbClr val="1F2329"/>
                </a:solidFill>
              </a:rPr>
              <a:t> </a:t>
            </a:r>
            <a:r>
              <a:rPr lang="en-US" sz="2400" b="1" i="0" u="none" strike="noStrike" dirty="0" err="1">
                <a:solidFill>
                  <a:srgbClr val="1F2329"/>
                </a:solidFill>
              </a:rPr>
              <a:t>Triton</a:t>
            </a:r>
            <a:r>
              <a:rPr lang="en-US" sz="2400" b="0" i="0" u="none" strike="noStrike" dirty="0" err="1">
                <a:solidFill>
                  <a:srgbClr val="1F2329"/>
                </a:solidFill>
              </a:rPr>
              <a:t>语言实现的算子库</a:t>
            </a:r>
            <a:endParaRPr lang="en-US" sz="2400" b="0" i="0" u="none" strike="noStrike" dirty="0">
              <a:solidFill>
                <a:srgbClr val="1F2329"/>
              </a:solidFill>
            </a:endParaRPr>
          </a:p>
        </p:txBody>
      </p:sp>
      <p:pic>
        <p:nvPicPr>
          <p:cNvPr id="1026" name="Picture 2" descr="GitHub - Wikipedia">
            <a:extLst>
              <a:ext uri="{FF2B5EF4-FFF2-40B4-BE49-F238E27FC236}">
                <a16:creationId xmlns:a16="http://schemas.microsoft.com/office/drawing/2014/main" id="{378AFA25-F335-4CA5-3DA4-AAF3430460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688" y="1395029"/>
            <a:ext cx="603669" cy="6036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ree Git Fork Icon - Free Download User Interface Icons | IconScout">
            <a:extLst>
              <a:ext uri="{FF2B5EF4-FFF2-40B4-BE49-F238E27FC236}">
                <a16:creationId xmlns:a16="http://schemas.microsoft.com/office/drawing/2014/main" id="{A1E4B92C-ED67-5D97-84B7-CFD44634AE0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328" t="5211" r="8240" b="4775"/>
          <a:stretch/>
        </p:blipFill>
        <p:spPr bwMode="auto">
          <a:xfrm>
            <a:off x="1509129" y="2953019"/>
            <a:ext cx="573726" cy="604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ar 24 Icon | Octicons (GitHub) Iconpack | GitHub">
            <a:extLst>
              <a:ext uri="{FF2B5EF4-FFF2-40B4-BE49-F238E27FC236}">
                <a16:creationId xmlns:a16="http://schemas.microsoft.com/office/drawing/2014/main" id="{9132C1EE-A0BA-3B67-9E8A-6A4861D8DE4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7265"/>
          <a:stretch/>
        </p:blipFill>
        <p:spPr bwMode="auto">
          <a:xfrm>
            <a:off x="2252812" y="2989245"/>
            <a:ext cx="573725" cy="5320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 pull request&quot; Icon - Download for free – Iconduck">
            <a:extLst>
              <a:ext uri="{FF2B5EF4-FFF2-40B4-BE49-F238E27FC236}">
                <a16:creationId xmlns:a16="http://schemas.microsoft.com/office/drawing/2014/main" id="{C56BE2F9-6D4B-B453-CB76-009069C3ED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1756" y="2989245"/>
            <a:ext cx="474140" cy="49950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3B57BE82-7ECE-5231-6E74-7463FEC428E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70413" y="2969247"/>
            <a:ext cx="500534" cy="572039"/>
          </a:xfrm>
          <a:prstGeom prst="rect">
            <a:avLst/>
          </a:prstGeom>
          <a:noFill/>
          <a:extLst>
            <a:ext uri="{909E8E84-426E-40DD-AFC4-6F175D3DCCD1}">
              <a14:hiddenFill xmlns:a14="http://schemas.microsoft.com/office/drawing/2010/main">
                <a:solidFill>
                  <a:srgbClr val="FFFFFF"/>
                </a:solidFill>
              </a14:hiddenFill>
            </a:ext>
          </a:extLst>
        </p:spPr>
      </p:pic>
      <p:sp>
        <p:nvSpPr>
          <p:cNvPr id="3" name="五边形 2">
            <a:extLst>
              <a:ext uri="{FF2B5EF4-FFF2-40B4-BE49-F238E27FC236}">
                <a16:creationId xmlns:a16="http://schemas.microsoft.com/office/drawing/2014/main" id="{48C5B832-3663-0AFC-1D7E-6B7C1AFAE597}"/>
              </a:ext>
            </a:extLst>
          </p:cNvPr>
          <p:cNvSpPr/>
          <p:nvPr/>
        </p:nvSpPr>
        <p:spPr>
          <a:xfrm>
            <a:off x="1595310" y="4007304"/>
            <a:ext cx="3291840" cy="561832"/>
          </a:xfrm>
          <a:prstGeom prst="homePlate">
            <a:avLst/>
          </a:prstGeom>
          <a:solidFill>
            <a:srgbClr val="5AB6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kumimoji="1" lang="en-US" altLang="zh-CN" sz="2000" dirty="0"/>
              <a:t>2024.06.02	V2.0</a:t>
            </a:r>
            <a:endParaRPr kumimoji="1" lang="zh-CN" altLang="en-US" sz="2000" dirty="0"/>
          </a:p>
        </p:txBody>
      </p:sp>
      <p:sp>
        <p:nvSpPr>
          <p:cNvPr id="4" name="五边形 3">
            <a:extLst>
              <a:ext uri="{FF2B5EF4-FFF2-40B4-BE49-F238E27FC236}">
                <a16:creationId xmlns:a16="http://schemas.microsoft.com/office/drawing/2014/main" id="{40C9567E-F9B4-B342-76B2-FF3BE287AA25}"/>
              </a:ext>
            </a:extLst>
          </p:cNvPr>
          <p:cNvSpPr/>
          <p:nvPr/>
        </p:nvSpPr>
        <p:spPr>
          <a:xfrm>
            <a:off x="1595310" y="4980661"/>
            <a:ext cx="3291840" cy="561832"/>
          </a:xfrm>
          <a:prstGeom prst="homePlate">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kumimoji="1" lang="en-US" altLang="zh-CN" sz="2000" dirty="0"/>
              <a:t>2024.09.06	V2.1</a:t>
            </a:r>
            <a:endParaRPr kumimoji="1" lang="zh-CN" altLang="en-US" sz="2000" dirty="0"/>
          </a:p>
        </p:txBody>
      </p:sp>
      <p:pic>
        <p:nvPicPr>
          <p:cNvPr id="6" name="图片 5" descr="图标&#10;&#10;描述已自动生成">
            <a:extLst>
              <a:ext uri="{FF2B5EF4-FFF2-40B4-BE49-F238E27FC236}">
                <a16:creationId xmlns:a16="http://schemas.microsoft.com/office/drawing/2014/main" id="{F1FB397D-BAB0-EEAB-1FE1-143146CBD4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92000" y="-1"/>
            <a:ext cx="1083254" cy="68580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算子覆盖</a:t>
            </a:r>
            <a:endParaRPr lang="en-US" dirty="0">
              <a:solidFill>
                <a:srgbClr val="0070C0"/>
              </a:solidFill>
            </a:endParaRPr>
          </a:p>
        </p:txBody>
      </p:sp>
      <p:sp>
        <p:nvSpPr>
          <p:cNvPr id="29" name="AutoShape 3">
            <a:extLst>
              <a:ext uri="{FF2B5EF4-FFF2-40B4-BE49-F238E27FC236}">
                <a16:creationId xmlns:a16="http://schemas.microsoft.com/office/drawing/2014/main" id="{22A6778F-A415-AB64-6ABA-59AD930C6121}"/>
              </a:ext>
            </a:extLst>
          </p:cNvPr>
          <p:cNvSpPr/>
          <p:nvPr/>
        </p:nvSpPr>
        <p:spPr>
          <a:xfrm>
            <a:off x="1110790" y="1225456"/>
            <a:ext cx="9975425" cy="4912877"/>
          </a:xfrm>
          <a:prstGeom prst="rect">
            <a:avLst/>
          </a:prstGeom>
          <a:noFill/>
          <a:ln w="16933">
            <a:noFill/>
            <a:prstDash val="solid"/>
          </a:ln>
        </p:spPr>
        <p:txBody>
          <a:bodyPr lIns="95250" tIns="95250" rIns="95250" bIns="95250" rtlCol="0" anchor="t">
            <a:noAutofit/>
          </a:bodyPr>
          <a:lstStyle/>
          <a:p>
            <a:pPr marL="342900" lvl="0" indent="-342900" algn="l">
              <a:lnSpc>
                <a:spcPct val="100000"/>
              </a:lnSpc>
              <a:buClr>
                <a:srgbClr val="1F2329"/>
              </a:buClr>
              <a:buFont typeface="Wingdings" pitchFamily="2" charset="2"/>
              <a:buChar char="ü"/>
              <a:defRPr/>
            </a:pPr>
            <a:r>
              <a:rPr lang="en-US" sz="2000" dirty="0">
                <a:solidFill>
                  <a:srgbClr val="1F2329"/>
                </a:solidFill>
              </a:rPr>
              <a:t>截至9</a:t>
            </a:r>
            <a:r>
              <a:rPr lang="zh-CN" altLang="en-US" sz="2000" dirty="0">
                <a:solidFill>
                  <a:srgbClr val="1F2329"/>
                </a:solidFill>
              </a:rPr>
              <a:t>月</a:t>
            </a:r>
            <a:r>
              <a:rPr lang="en-US" altLang="zh-CN" sz="2000" dirty="0">
                <a:solidFill>
                  <a:srgbClr val="1F2329"/>
                </a:solidFill>
              </a:rPr>
              <a:t>5</a:t>
            </a:r>
            <a:r>
              <a:rPr lang="zh-CN" altLang="en-US" sz="2000" dirty="0">
                <a:solidFill>
                  <a:srgbClr val="1F2329"/>
                </a:solidFill>
              </a:rPr>
              <a:t>日，共完成</a:t>
            </a:r>
            <a:r>
              <a:rPr lang="en-US" altLang="zh-CN" sz="2000" dirty="0">
                <a:solidFill>
                  <a:srgbClr val="1F2329"/>
                </a:solidFill>
              </a:rPr>
              <a:t>103</a:t>
            </a:r>
            <a:r>
              <a:rPr lang="zh-CN" altLang="en-US" sz="2000" dirty="0">
                <a:solidFill>
                  <a:srgbClr val="1F2329"/>
                </a:solidFill>
              </a:rPr>
              <a:t>个算子的开发</a:t>
            </a:r>
            <a:endParaRPr lang="en-US" altLang="zh-CN" sz="2000" dirty="0">
              <a:solidFill>
                <a:srgbClr val="1F2329"/>
              </a:solidFill>
            </a:endParaRPr>
          </a:p>
          <a:p>
            <a:pPr marL="342900" lvl="0" indent="-342900" algn="l">
              <a:lnSpc>
                <a:spcPct val="100000"/>
              </a:lnSpc>
              <a:buClr>
                <a:srgbClr val="1F2329"/>
              </a:buClr>
              <a:buFont typeface="Wingdings" pitchFamily="2" charset="2"/>
              <a:buChar char="ü"/>
              <a:defRPr/>
            </a:pPr>
            <a:r>
              <a:rPr lang="zh-CN" altLang="en-US" sz="2000" dirty="0">
                <a:solidFill>
                  <a:srgbClr val="1F2329"/>
                </a:solidFill>
              </a:rPr>
              <a:t>各厂商持续适配跟进，算子实现的覆盖度均在</a:t>
            </a:r>
            <a:r>
              <a:rPr lang="en-US" altLang="zh-CN" sz="2000" dirty="0">
                <a:solidFill>
                  <a:srgbClr val="1F2329"/>
                </a:solidFill>
              </a:rPr>
              <a:t>85%</a:t>
            </a:r>
            <a:r>
              <a:rPr lang="zh-CN" altLang="en-US" sz="2000" dirty="0">
                <a:solidFill>
                  <a:srgbClr val="1F2329"/>
                </a:solidFill>
              </a:rPr>
              <a:t>以上</a:t>
            </a:r>
            <a:endParaRPr lang="en-US" sz="2000" dirty="0">
              <a:solidFill>
                <a:srgbClr val="1F2329"/>
              </a:solidFill>
            </a:endParaRPr>
          </a:p>
        </p:txBody>
      </p:sp>
      <p:pic>
        <p:nvPicPr>
          <p:cNvPr id="6" name="图片 5" descr="图标&#10;&#10;描述已自动生成">
            <a:extLst>
              <a:ext uri="{FF2B5EF4-FFF2-40B4-BE49-F238E27FC236}">
                <a16:creationId xmlns:a16="http://schemas.microsoft.com/office/drawing/2014/main" id="{F1FB397D-BAB0-EEAB-1FE1-143146CBD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1"/>
            <a:ext cx="1083254" cy="6858001"/>
          </a:xfrm>
          <a:prstGeom prst="rect">
            <a:avLst/>
          </a:prstGeom>
        </p:spPr>
      </p:pic>
      <p:graphicFrame>
        <p:nvGraphicFramePr>
          <p:cNvPr id="4" name="图表 3">
            <a:extLst>
              <a:ext uri="{FF2B5EF4-FFF2-40B4-BE49-F238E27FC236}">
                <a16:creationId xmlns:a16="http://schemas.microsoft.com/office/drawing/2014/main" id="{D90F2DF6-7C36-B7C7-DF31-BFBB2A5E041C}"/>
              </a:ext>
            </a:extLst>
          </p:cNvPr>
          <p:cNvGraphicFramePr/>
          <p:nvPr>
            <p:extLst>
              <p:ext uri="{D42A27DB-BD31-4B8C-83A1-F6EECF244321}">
                <p14:modId xmlns:p14="http://schemas.microsoft.com/office/powerpoint/2010/main" val="1053350390"/>
              </p:ext>
            </p:extLst>
          </p:nvPr>
        </p:nvGraphicFramePr>
        <p:xfrm>
          <a:off x="1105785" y="2030819"/>
          <a:ext cx="10079666" cy="4107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29010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算子加速比</a:t>
            </a:r>
            <a:endParaRPr lang="en-US" dirty="0">
              <a:solidFill>
                <a:srgbClr val="0070C0"/>
              </a:solidFill>
            </a:endParaRPr>
          </a:p>
        </p:txBody>
      </p:sp>
      <p:sp>
        <p:nvSpPr>
          <p:cNvPr id="29" name="AutoShape 3">
            <a:extLst>
              <a:ext uri="{FF2B5EF4-FFF2-40B4-BE49-F238E27FC236}">
                <a16:creationId xmlns:a16="http://schemas.microsoft.com/office/drawing/2014/main" id="{22A6778F-A415-AB64-6ABA-59AD930C6121}"/>
              </a:ext>
            </a:extLst>
          </p:cNvPr>
          <p:cNvSpPr/>
          <p:nvPr/>
        </p:nvSpPr>
        <p:spPr>
          <a:xfrm>
            <a:off x="1110790" y="1225456"/>
            <a:ext cx="9975425" cy="4912877"/>
          </a:xfrm>
          <a:prstGeom prst="rect">
            <a:avLst/>
          </a:prstGeom>
          <a:noFill/>
          <a:ln w="16933">
            <a:noFill/>
            <a:prstDash val="solid"/>
          </a:ln>
        </p:spPr>
        <p:txBody>
          <a:bodyPr lIns="95250" tIns="95250" rIns="95250" bIns="95250" rtlCol="0" anchor="t">
            <a:noAutofit/>
          </a:bodyPr>
          <a:lstStyle/>
          <a:p>
            <a:pPr marL="342900" lvl="0" indent="-342900" algn="l">
              <a:lnSpc>
                <a:spcPct val="100000"/>
              </a:lnSpc>
              <a:buClr>
                <a:srgbClr val="1F2329"/>
              </a:buClr>
              <a:buFont typeface="Wingdings" pitchFamily="2" charset="2"/>
              <a:buChar char="ü"/>
              <a:defRPr/>
            </a:pPr>
            <a:r>
              <a:rPr lang="en-US" sz="2000" dirty="0">
                <a:solidFill>
                  <a:srgbClr val="1F2329"/>
                </a:solidFill>
              </a:rPr>
              <a:t>截至9</a:t>
            </a:r>
            <a:r>
              <a:rPr lang="zh-CN" altLang="en-US" sz="2000" dirty="0">
                <a:solidFill>
                  <a:srgbClr val="1F2329"/>
                </a:solidFill>
              </a:rPr>
              <a:t>月</a:t>
            </a:r>
            <a:r>
              <a:rPr lang="en-US" altLang="zh-CN" sz="2000" dirty="0">
                <a:solidFill>
                  <a:srgbClr val="1F2329"/>
                </a:solidFill>
              </a:rPr>
              <a:t>5</a:t>
            </a:r>
            <a:r>
              <a:rPr lang="zh-CN" altLang="en-US" sz="2000" dirty="0">
                <a:solidFill>
                  <a:srgbClr val="1F2329"/>
                </a:solidFill>
              </a:rPr>
              <a:t>日，</a:t>
            </a:r>
            <a:r>
              <a:rPr lang="en-US" altLang="zh-CN" sz="2000" dirty="0" err="1">
                <a:solidFill>
                  <a:srgbClr val="1F2329"/>
                </a:solidFill>
              </a:rPr>
              <a:t>FlagGems</a:t>
            </a:r>
            <a:r>
              <a:rPr lang="zh-CN" altLang="en-US" sz="2000" dirty="0">
                <a:solidFill>
                  <a:srgbClr val="1F2329"/>
                </a:solidFill>
              </a:rPr>
              <a:t>在开发平台</a:t>
            </a:r>
            <a:r>
              <a:rPr lang="en-US" altLang="zh-CN" sz="2000" dirty="0">
                <a:solidFill>
                  <a:srgbClr val="1F2329"/>
                </a:solidFill>
              </a:rPr>
              <a:t>NVIDIA A100</a:t>
            </a:r>
            <a:r>
              <a:rPr lang="zh-CN" altLang="en-US" sz="2000" dirty="0">
                <a:solidFill>
                  <a:srgbClr val="1F2329"/>
                </a:solidFill>
              </a:rPr>
              <a:t>上的平均加速比约为</a:t>
            </a:r>
            <a:r>
              <a:rPr lang="en-US" altLang="zh-CN" sz="2000" dirty="0">
                <a:solidFill>
                  <a:srgbClr val="1F2329"/>
                </a:solidFill>
              </a:rPr>
              <a:t>127%</a:t>
            </a:r>
          </a:p>
          <a:p>
            <a:pPr marL="342900" lvl="0" indent="-342900" algn="l">
              <a:lnSpc>
                <a:spcPct val="100000"/>
              </a:lnSpc>
              <a:buClr>
                <a:srgbClr val="1F2329"/>
              </a:buClr>
              <a:buFont typeface="Wingdings" pitchFamily="2" charset="2"/>
              <a:buChar char="ü"/>
              <a:defRPr/>
            </a:pPr>
            <a:r>
              <a:rPr lang="zh-CN" altLang="en-US" sz="2000" dirty="0">
                <a:solidFill>
                  <a:srgbClr val="1F2329"/>
                </a:solidFill>
              </a:rPr>
              <a:t>各厂商适配后，相较于自研原生算子库的加速比：</a:t>
            </a:r>
            <a:endParaRPr lang="en-US" altLang="zh-CN" sz="2000" dirty="0">
              <a:solidFill>
                <a:srgbClr val="1F2329"/>
              </a:solidFill>
            </a:endParaRPr>
          </a:p>
          <a:p>
            <a:pPr marL="800100" lvl="1" indent="-342900">
              <a:buClr>
                <a:srgbClr val="1F2329"/>
              </a:buClr>
              <a:buFont typeface="Wingdings" pitchFamily="2" charset="2"/>
              <a:buChar char="ü"/>
              <a:defRPr/>
            </a:pPr>
            <a:r>
              <a:rPr lang="en-US" altLang="zh-CN" sz="2000" dirty="0">
                <a:solidFill>
                  <a:srgbClr val="1F2329"/>
                </a:solidFill>
              </a:rPr>
              <a:t>GPU</a:t>
            </a:r>
            <a:r>
              <a:rPr lang="zh-CN" altLang="en-US" sz="2000" dirty="0">
                <a:solidFill>
                  <a:srgbClr val="1F2329"/>
                </a:solidFill>
              </a:rPr>
              <a:t>类芯片加速比均在</a:t>
            </a:r>
            <a:r>
              <a:rPr lang="en-US" altLang="zh-CN" sz="2000" dirty="0">
                <a:solidFill>
                  <a:srgbClr val="1F2329"/>
                </a:solidFill>
              </a:rPr>
              <a:t>127%</a:t>
            </a:r>
            <a:r>
              <a:rPr lang="zh-CN" altLang="en-US" sz="2000" dirty="0">
                <a:solidFill>
                  <a:srgbClr val="1F2329"/>
                </a:solidFill>
              </a:rPr>
              <a:t>以上</a:t>
            </a:r>
            <a:endParaRPr lang="en-US" altLang="zh-CN" sz="2000" dirty="0">
              <a:solidFill>
                <a:srgbClr val="1F2329"/>
              </a:solidFill>
            </a:endParaRPr>
          </a:p>
          <a:p>
            <a:pPr marL="800100" lvl="1" indent="-342900">
              <a:buClr>
                <a:srgbClr val="1F2329"/>
              </a:buClr>
              <a:buFont typeface="Wingdings" pitchFamily="2" charset="2"/>
              <a:buChar char="ü"/>
              <a:defRPr/>
            </a:pPr>
            <a:r>
              <a:rPr lang="en-US" sz="2000" dirty="0">
                <a:solidFill>
                  <a:srgbClr val="1F2329"/>
                </a:solidFill>
              </a:rPr>
              <a:t>DSA</a:t>
            </a:r>
            <a:r>
              <a:rPr lang="zh-CN" altLang="en-US" sz="2000" dirty="0">
                <a:solidFill>
                  <a:srgbClr val="1F2329"/>
                </a:solidFill>
              </a:rPr>
              <a:t>类芯片加速比均在</a:t>
            </a:r>
            <a:r>
              <a:rPr lang="en-US" altLang="zh-CN" sz="2000" dirty="0">
                <a:solidFill>
                  <a:srgbClr val="1F2329"/>
                </a:solidFill>
              </a:rPr>
              <a:t>60%</a:t>
            </a:r>
            <a:r>
              <a:rPr lang="zh-CN" altLang="en-US" sz="2000" dirty="0">
                <a:solidFill>
                  <a:srgbClr val="1F2329"/>
                </a:solidFill>
              </a:rPr>
              <a:t>以上</a:t>
            </a:r>
            <a:endParaRPr lang="en-US" sz="2000" dirty="0">
              <a:solidFill>
                <a:srgbClr val="1F2329"/>
              </a:solidFill>
            </a:endParaRPr>
          </a:p>
        </p:txBody>
      </p:sp>
      <p:pic>
        <p:nvPicPr>
          <p:cNvPr id="6" name="图片 5" descr="图标&#10;&#10;描述已自动生成">
            <a:extLst>
              <a:ext uri="{FF2B5EF4-FFF2-40B4-BE49-F238E27FC236}">
                <a16:creationId xmlns:a16="http://schemas.microsoft.com/office/drawing/2014/main" id="{F1FB397D-BAB0-EEAB-1FE1-143146CBD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1"/>
            <a:ext cx="1083254" cy="6858001"/>
          </a:xfrm>
          <a:prstGeom prst="rect">
            <a:avLst/>
          </a:prstGeom>
        </p:spPr>
      </p:pic>
      <p:graphicFrame>
        <p:nvGraphicFramePr>
          <p:cNvPr id="4" name="图表 3">
            <a:extLst>
              <a:ext uri="{FF2B5EF4-FFF2-40B4-BE49-F238E27FC236}">
                <a16:creationId xmlns:a16="http://schemas.microsoft.com/office/drawing/2014/main" id="{0D9D66DD-68A9-8AA6-BD81-C9E5CCF16E65}"/>
              </a:ext>
            </a:extLst>
          </p:cNvPr>
          <p:cNvGraphicFramePr/>
          <p:nvPr>
            <p:extLst>
              <p:ext uri="{D42A27DB-BD31-4B8C-83A1-F6EECF244321}">
                <p14:modId xmlns:p14="http://schemas.microsoft.com/office/powerpoint/2010/main" val="3599584495"/>
              </p:ext>
            </p:extLst>
          </p:nvPr>
        </p:nvGraphicFramePr>
        <p:xfrm>
          <a:off x="1757203" y="2669557"/>
          <a:ext cx="8677594" cy="34687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7796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91D5263C-F5D9-C1C3-6FB3-0FCDB0DAF33F}"/>
              </a:ext>
            </a:extLst>
          </p:cNvPr>
          <p:cNvSpPr>
            <a:spLocks noGrp="1"/>
          </p:cNvSpPr>
          <p:nvPr>
            <p:ph type="body" sz="quarter" idx="13"/>
          </p:nvPr>
        </p:nvSpPr>
        <p:spPr>
          <a:xfrm>
            <a:off x="5804287" y="2711751"/>
            <a:ext cx="6387714" cy="348218"/>
          </a:xfrm>
        </p:spPr>
        <p:txBody>
          <a:bodyPr/>
          <a:lstStyle/>
          <a:p>
            <a:r>
              <a:rPr lang="zh-CN" altLang="en-US" sz="2000" dirty="0">
                <a:solidFill>
                  <a:srgbClr val="404040"/>
                </a:solidFill>
                <a:latin typeface="微软雅黑" panose="020B0503020204020204" pitchFamily="34" charset="-122"/>
                <a:ea typeface="微软雅黑" panose="020B0503020204020204" pitchFamily="34" charset="-122"/>
              </a:rPr>
              <a:t>新增算子和功能特性</a:t>
            </a:r>
          </a:p>
        </p:txBody>
      </p:sp>
      <p:sp>
        <p:nvSpPr>
          <p:cNvPr id="19" name="文本占位符 18">
            <a:extLst>
              <a:ext uri="{FF2B5EF4-FFF2-40B4-BE49-F238E27FC236}">
                <a16:creationId xmlns:a16="http://schemas.microsoft.com/office/drawing/2014/main" id="{272A7745-8983-0785-E129-B0C861ED1529}"/>
              </a:ext>
            </a:extLst>
          </p:cNvPr>
          <p:cNvSpPr>
            <a:spLocks noGrp="1"/>
          </p:cNvSpPr>
          <p:nvPr>
            <p:ph type="body" sz="quarter" idx="21"/>
          </p:nvPr>
        </p:nvSpPr>
        <p:spPr>
          <a:xfrm>
            <a:off x="5327178" y="1030866"/>
            <a:ext cx="6734834" cy="502099"/>
          </a:xfrm>
        </p:spPr>
        <p:txBody>
          <a:bodyPr>
            <a:noAutofit/>
          </a:bodyPr>
          <a:lstStyle/>
          <a:p>
            <a:pPr>
              <a:lnSpc>
                <a:spcPct val="100000"/>
              </a:lnSpc>
            </a:pPr>
            <a:r>
              <a:rPr kumimoji="1" lang="zh-CN" altLang="en-US" sz="2800" b="1" dirty="0">
                <a:latin typeface="Microsoft YaHei" panose="020B0503020204020204" pitchFamily="34" charset="-122"/>
                <a:ea typeface="Microsoft YaHei" panose="020B0503020204020204" pitchFamily="34" charset="-122"/>
              </a:rPr>
              <a:t>研发进展</a:t>
            </a:r>
            <a:endParaRPr kumimoji="1" lang="zh-CN" altLang="en-US" sz="2800" b="1" dirty="0">
              <a:latin typeface="+mj-lt"/>
            </a:endParaRPr>
          </a:p>
        </p:txBody>
      </p:sp>
      <p:sp>
        <p:nvSpPr>
          <p:cNvPr id="20" name="文本占位符 19">
            <a:extLst>
              <a:ext uri="{FF2B5EF4-FFF2-40B4-BE49-F238E27FC236}">
                <a16:creationId xmlns:a16="http://schemas.microsoft.com/office/drawing/2014/main" id="{E64AAE44-8837-E3CA-1794-C60882151753}"/>
              </a:ext>
            </a:extLst>
          </p:cNvPr>
          <p:cNvSpPr>
            <a:spLocks noGrp="1"/>
          </p:cNvSpPr>
          <p:nvPr>
            <p:ph type="body" sz="quarter" idx="22"/>
          </p:nvPr>
        </p:nvSpPr>
        <p:spPr/>
        <p:txBody>
          <a:bodyPr/>
          <a:lstStyle/>
          <a:p>
            <a:r>
              <a:rPr lang="en-US" altLang="zh-CN" sz="2000" dirty="0">
                <a:latin typeface="微软雅黑" panose="020B0503020204020204" pitchFamily="34" charset="-122"/>
                <a:ea typeface="微软雅黑" panose="020B0503020204020204" pitchFamily="34" charset="-122"/>
              </a:rPr>
              <a:t>02</a:t>
            </a:r>
            <a:endParaRPr lang="zh-CN" altLang="en-US" sz="2000" dirty="0">
              <a:latin typeface="微软雅黑" panose="020B0503020204020204" pitchFamily="34" charset="-122"/>
              <a:ea typeface="微软雅黑" panose="020B0503020204020204" pitchFamily="34" charset="-122"/>
            </a:endParaRPr>
          </a:p>
        </p:txBody>
      </p:sp>
      <p:sp>
        <p:nvSpPr>
          <p:cNvPr id="21" name="文本占位符 20">
            <a:extLst>
              <a:ext uri="{FF2B5EF4-FFF2-40B4-BE49-F238E27FC236}">
                <a16:creationId xmlns:a16="http://schemas.microsoft.com/office/drawing/2014/main" id="{A8BC3FEA-4D72-DD93-8E0C-D609B16ED0F4}"/>
              </a:ext>
            </a:extLst>
          </p:cNvPr>
          <p:cNvSpPr>
            <a:spLocks noGrp="1"/>
          </p:cNvSpPr>
          <p:nvPr>
            <p:ph type="body" sz="quarter" idx="23"/>
          </p:nvPr>
        </p:nvSpPr>
        <p:spPr>
          <a:xfrm>
            <a:off x="5804286" y="3268857"/>
            <a:ext cx="6257726" cy="348218"/>
          </a:xfrm>
        </p:spPr>
        <p:txBody>
          <a:bodyPr>
            <a:noAutofit/>
          </a:bodyPr>
          <a:lstStyle/>
          <a:p>
            <a:r>
              <a:rPr lang="zh-CN" altLang="en-US" sz="2000" dirty="0">
                <a:solidFill>
                  <a:schemeClr val="tx1"/>
                </a:solidFill>
                <a:latin typeface="微软雅黑" panose="020B0503020204020204" pitchFamily="34" charset="-122"/>
                <a:ea typeface="微软雅黑" panose="020B0503020204020204" pitchFamily="34" charset="-122"/>
              </a:rPr>
              <a:t>功能和性能改进</a:t>
            </a:r>
          </a:p>
        </p:txBody>
      </p:sp>
      <p:sp>
        <p:nvSpPr>
          <p:cNvPr id="22" name="文本占位符 21">
            <a:extLst>
              <a:ext uri="{FF2B5EF4-FFF2-40B4-BE49-F238E27FC236}">
                <a16:creationId xmlns:a16="http://schemas.microsoft.com/office/drawing/2014/main" id="{A9974016-F901-70D1-DD49-0E8B0F542552}"/>
              </a:ext>
            </a:extLst>
          </p:cNvPr>
          <p:cNvSpPr>
            <a:spLocks noGrp="1"/>
          </p:cNvSpPr>
          <p:nvPr>
            <p:ph type="body" sz="quarter" idx="24"/>
          </p:nvPr>
        </p:nvSpPr>
        <p:spPr/>
        <p:txBody>
          <a:bodyPr/>
          <a:lstStyle/>
          <a:p>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23" name="文本占位符 22">
            <a:extLst>
              <a:ext uri="{FF2B5EF4-FFF2-40B4-BE49-F238E27FC236}">
                <a16:creationId xmlns:a16="http://schemas.microsoft.com/office/drawing/2014/main" id="{D5408350-500A-CA32-5DE2-120970DBDF74}"/>
              </a:ext>
            </a:extLst>
          </p:cNvPr>
          <p:cNvSpPr>
            <a:spLocks noGrp="1"/>
          </p:cNvSpPr>
          <p:nvPr>
            <p:ph type="body" sz="quarter" idx="25"/>
          </p:nvPr>
        </p:nvSpPr>
        <p:spPr>
          <a:xfrm>
            <a:off x="5804286" y="3825963"/>
            <a:ext cx="6257725" cy="348218"/>
          </a:xfrm>
        </p:spPr>
        <p:txBody>
          <a:bodyPr/>
          <a:lstStyle/>
          <a:p>
            <a:r>
              <a:rPr lang="zh-CN" altLang="en-US" sz="2000" dirty="0">
                <a:latin typeface="微软雅黑" panose="020B0503020204020204" pitchFamily="34" charset="-122"/>
                <a:ea typeface="微软雅黑" panose="020B0503020204020204" pitchFamily="34" charset="-122"/>
              </a:rPr>
              <a:t>硬件适配进展</a:t>
            </a:r>
          </a:p>
        </p:txBody>
      </p:sp>
      <p:sp>
        <p:nvSpPr>
          <p:cNvPr id="26" name="文本占位符 19">
            <a:extLst>
              <a:ext uri="{FF2B5EF4-FFF2-40B4-BE49-F238E27FC236}">
                <a16:creationId xmlns:a16="http://schemas.microsoft.com/office/drawing/2014/main" id="{A54D0111-9539-9107-1E5A-69E2DFD6D315}"/>
              </a:ext>
            </a:extLst>
          </p:cNvPr>
          <p:cNvSpPr txBox="1">
            <a:spLocks/>
          </p:cNvSpPr>
          <p:nvPr/>
        </p:nvSpPr>
        <p:spPr>
          <a:xfrm>
            <a:off x="5327179" y="2711751"/>
            <a:ext cx="477108" cy="348218"/>
          </a:xfrm>
          <a:prstGeom prst="rect">
            <a:avLst/>
          </a:prstGeom>
          <a:noFill/>
          <a:ln>
            <a:noFill/>
          </a:ln>
        </p:spPr>
        <p:txBody>
          <a:bodyPr vert="horz" lIns="0" tIns="0" rIns="0" bIns="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404040"/>
                </a:solidFill>
                <a:latin typeface="微软雅黑" panose="020B0503020204020204" pitchFamily="34" charset="-122"/>
                <a:ea typeface="微软雅黑" panose="020B0503020204020204" pitchFamily="34" charset="-122"/>
              </a:rPr>
              <a:t>01</a:t>
            </a:r>
            <a:endParaRPr lang="zh-CN" altLang="en-US" sz="2000" dirty="0">
              <a:solidFill>
                <a:srgbClr val="404040"/>
              </a:solidFill>
              <a:latin typeface="微软雅黑" panose="020B0503020204020204" pitchFamily="34" charset="-122"/>
              <a:ea typeface="微软雅黑" panose="020B0503020204020204" pitchFamily="34" charset="-122"/>
            </a:endParaRPr>
          </a:p>
        </p:txBody>
      </p:sp>
      <p:sp>
        <p:nvSpPr>
          <p:cNvPr id="2" name="文本占位符 21">
            <a:extLst>
              <a:ext uri="{FF2B5EF4-FFF2-40B4-BE49-F238E27FC236}">
                <a16:creationId xmlns:a16="http://schemas.microsoft.com/office/drawing/2014/main" id="{DFF6AD28-0B07-3EEE-4089-EEE79B9ADA1E}"/>
              </a:ext>
            </a:extLst>
          </p:cNvPr>
          <p:cNvSpPr txBox="1">
            <a:spLocks/>
          </p:cNvSpPr>
          <p:nvPr/>
        </p:nvSpPr>
        <p:spPr>
          <a:xfrm>
            <a:off x="5327178" y="4383069"/>
            <a:ext cx="477108"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2E75B6"/>
                </a:solidFill>
                <a:latin typeface="微软雅黑" panose="020B0503020204020204" pitchFamily="34" charset="-122"/>
                <a:ea typeface="微软雅黑" panose="020B0503020204020204" pitchFamily="34" charset="-122"/>
              </a:rPr>
              <a:t>04</a:t>
            </a:r>
            <a:endParaRPr lang="zh-CN" altLang="en-US" sz="2000" dirty="0">
              <a:solidFill>
                <a:srgbClr val="2E75B6"/>
              </a:solidFill>
              <a:latin typeface="微软雅黑" panose="020B0503020204020204" pitchFamily="34" charset="-122"/>
              <a:ea typeface="微软雅黑" panose="020B0503020204020204" pitchFamily="34" charset="-122"/>
            </a:endParaRPr>
          </a:p>
        </p:txBody>
      </p:sp>
      <p:sp>
        <p:nvSpPr>
          <p:cNvPr id="3" name="文本占位符 22">
            <a:extLst>
              <a:ext uri="{FF2B5EF4-FFF2-40B4-BE49-F238E27FC236}">
                <a16:creationId xmlns:a16="http://schemas.microsoft.com/office/drawing/2014/main" id="{1A1A2C9B-A8CE-586F-1947-083F8F400B35}"/>
              </a:ext>
            </a:extLst>
          </p:cNvPr>
          <p:cNvSpPr txBox="1">
            <a:spLocks/>
          </p:cNvSpPr>
          <p:nvPr/>
        </p:nvSpPr>
        <p:spPr>
          <a:xfrm>
            <a:off x="5804286" y="4383069"/>
            <a:ext cx="5635652"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200" b="0"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kern="1200" dirty="0">
                <a:solidFill>
                  <a:srgbClr val="2E75B6"/>
                </a:solidFill>
                <a:latin typeface="微软雅黑" panose="020B0503020204020204" pitchFamily="34" charset="-122"/>
                <a:ea typeface="微软雅黑" panose="020B0503020204020204" pitchFamily="34" charset="-122"/>
              </a:rPr>
              <a:t>下一步研发计划</a:t>
            </a:r>
            <a:endParaRPr lang="zh-CN" altLang="en-US" sz="2000" b="1" dirty="0">
              <a:solidFill>
                <a:srgbClr val="2E75B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4826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下一步研发计划</a:t>
            </a:r>
            <a:endParaRPr lang="en-US" dirty="0">
              <a:solidFill>
                <a:srgbClr val="0070C0"/>
              </a:solidFill>
            </a:endParaRPr>
          </a:p>
        </p:txBody>
      </p:sp>
      <p:sp>
        <p:nvSpPr>
          <p:cNvPr id="29" name="AutoShape 3">
            <a:extLst>
              <a:ext uri="{FF2B5EF4-FFF2-40B4-BE49-F238E27FC236}">
                <a16:creationId xmlns:a16="http://schemas.microsoft.com/office/drawing/2014/main" id="{22A6778F-A415-AB64-6ABA-59AD930C6121}"/>
              </a:ext>
            </a:extLst>
          </p:cNvPr>
          <p:cNvSpPr/>
          <p:nvPr/>
        </p:nvSpPr>
        <p:spPr>
          <a:xfrm>
            <a:off x="2226833" y="1325552"/>
            <a:ext cx="8812788" cy="4912877"/>
          </a:xfrm>
          <a:prstGeom prst="rect">
            <a:avLst/>
          </a:prstGeom>
          <a:noFill/>
          <a:ln w="16933">
            <a:noFill/>
            <a:prstDash val="solid"/>
          </a:ln>
        </p:spPr>
        <p:txBody>
          <a:bodyPr lIns="95250" tIns="95250" rIns="95250" bIns="95250" rtlCol="0" anchor="t">
            <a:noAutofit/>
          </a:bodyPr>
          <a:lstStyle/>
          <a:p>
            <a:pPr lvl="0" algn="l">
              <a:lnSpc>
                <a:spcPct val="100000"/>
              </a:lnSpc>
              <a:buClr>
                <a:srgbClr val="1F2329"/>
              </a:buClr>
              <a:defRPr/>
            </a:pPr>
            <a:r>
              <a:rPr lang="zh-CN" altLang="en-US" sz="2400" dirty="0">
                <a:solidFill>
                  <a:srgbClr val="1F2329"/>
                </a:solidFill>
                <a:latin typeface="Microsoft YaHei" panose="020B0503020204020204" pitchFamily="34" charset="-122"/>
                <a:ea typeface="Microsoft YaHei" panose="020B0503020204020204" pitchFamily="34" charset="-122"/>
              </a:rPr>
              <a:t>算子开发</a:t>
            </a:r>
            <a:endParaRPr lang="en-US" altLang="zh-CN" sz="24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endParaRPr lang="en-US" altLang="zh-CN" sz="1000" i="0" u="none" strike="noStrike"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25000"/>
              </a:lnSpc>
              <a:buClr>
                <a:srgbClr val="1F2329"/>
              </a:buClr>
              <a:buFont typeface="Wingdings" pitchFamily="2" charset="2"/>
              <a:buChar char="ü"/>
              <a:defRPr/>
            </a:pPr>
            <a:r>
              <a:rPr lang="en-US" altLang="zh-CN" sz="2000" dirty="0">
                <a:solidFill>
                  <a:srgbClr val="1F2329"/>
                </a:solidFill>
                <a:latin typeface="Microsoft YaHei" panose="020B0503020204020204" pitchFamily="34" charset="-122"/>
                <a:ea typeface="Microsoft YaHei" panose="020B0503020204020204" pitchFamily="34" charset="-122"/>
              </a:rPr>
              <a:t>2024</a:t>
            </a:r>
            <a:r>
              <a:rPr lang="zh-CN" altLang="en-US" sz="2000" dirty="0">
                <a:solidFill>
                  <a:srgbClr val="1F2329"/>
                </a:solidFill>
                <a:latin typeface="Microsoft YaHei" panose="020B0503020204020204" pitchFamily="34" charset="-122"/>
                <a:ea typeface="Microsoft YaHei" panose="020B0503020204020204" pitchFamily="34" charset="-122"/>
              </a:rPr>
              <a:t>年</a:t>
            </a:r>
            <a:r>
              <a:rPr lang="en-US" altLang="zh-CN" sz="2000" dirty="0">
                <a:solidFill>
                  <a:srgbClr val="1F2329"/>
                </a:solidFill>
                <a:latin typeface="Microsoft YaHei" panose="020B0503020204020204" pitchFamily="34" charset="-122"/>
                <a:ea typeface="Microsoft YaHei" panose="020B0503020204020204" pitchFamily="34" charset="-122"/>
              </a:rPr>
              <a:t>Q3</a:t>
            </a:r>
            <a:r>
              <a:rPr lang="zh-CN" altLang="en-US" sz="2000" dirty="0">
                <a:solidFill>
                  <a:srgbClr val="1F2329"/>
                </a:solidFill>
                <a:latin typeface="Microsoft YaHei" panose="020B0503020204020204" pitchFamily="34" charset="-122"/>
                <a:ea typeface="Microsoft YaHei" panose="020B0503020204020204" pitchFamily="34" charset="-122"/>
              </a:rPr>
              <a:t>、</a:t>
            </a:r>
            <a:r>
              <a:rPr lang="en-US" altLang="zh-CN" sz="2000" dirty="0">
                <a:solidFill>
                  <a:srgbClr val="1F2329"/>
                </a:solidFill>
                <a:latin typeface="Microsoft YaHei" panose="020B0503020204020204" pitchFamily="34" charset="-122"/>
                <a:ea typeface="Microsoft YaHei" panose="020B0503020204020204" pitchFamily="34" charset="-122"/>
              </a:rPr>
              <a:t>Q4</a:t>
            </a:r>
            <a:r>
              <a:rPr lang="zh-CN" altLang="en-US" sz="2000" dirty="0">
                <a:solidFill>
                  <a:srgbClr val="1F2329"/>
                </a:solidFill>
                <a:latin typeface="Microsoft YaHei" panose="020B0503020204020204" pitchFamily="34" charset="-122"/>
                <a:ea typeface="Microsoft YaHei" panose="020B0503020204020204" pitchFamily="34" charset="-122"/>
              </a:rPr>
              <a:t>共新增</a:t>
            </a:r>
            <a:r>
              <a:rPr lang="en-US" altLang="zh-CN" sz="2000" dirty="0">
                <a:solidFill>
                  <a:srgbClr val="1F2329"/>
                </a:solidFill>
                <a:latin typeface="Microsoft YaHei" panose="020B0503020204020204" pitchFamily="34" charset="-122"/>
                <a:ea typeface="Microsoft YaHei" panose="020B0503020204020204" pitchFamily="34" charset="-122"/>
              </a:rPr>
              <a:t>67</a:t>
            </a:r>
            <a:r>
              <a:rPr lang="zh-CN" altLang="en-US" sz="2000" dirty="0">
                <a:solidFill>
                  <a:srgbClr val="1F2329"/>
                </a:solidFill>
                <a:latin typeface="Microsoft YaHei" panose="020B0503020204020204" pitchFamily="34" charset="-122"/>
                <a:ea typeface="Microsoft YaHei" panose="020B0503020204020204" pitchFamily="34" charset="-122"/>
              </a:rPr>
              <a:t>个算子，总数量达到</a:t>
            </a:r>
            <a:r>
              <a:rPr lang="en-US" altLang="zh-CN" sz="2000" dirty="0">
                <a:solidFill>
                  <a:srgbClr val="1F2329"/>
                </a:solidFill>
                <a:latin typeface="Microsoft YaHei" panose="020B0503020204020204" pitchFamily="34" charset="-122"/>
                <a:ea typeface="Microsoft YaHei" panose="020B0503020204020204" pitchFamily="34" charset="-122"/>
              </a:rPr>
              <a:t>133</a:t>
            </a:r>
            <a:r>
              <a:rPr lang="zh-CN" altLang="en-US" sz="2000" dirty="0">
                <a:solidFill>
                  <a:srgbClr val="1F2329"/>
                </a:solidFill>
                <a:latin typeface="Microsoft YaHei" panose="020B0503020204020204" pitchFamily="34" charset="-122"/>
                <a:ea typeface="Microsoft YaHei" panose="020B0503020204020204" pitchFamily="34" charset="-122"/>
              </a:rPr>
              <a:t>个</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25000"/>
              </a:lnSpc>
              <a:buClr>
                <a:srgbClr val="1F2329"/>
              </a:buClr>
              <a:buFont typeface="Wingdings" pitchFamily="2" charset="2"/>
              <a:buChar char="ü"/>
              <a:defRPr/>
            </a:pPr>
            <a:r>
              <a:rPr lang="zh-CN" altLang="en-US" sz="2000" dirty="0">
                <a:solidFill>
                  <a:srgbClr val="1F2329"/>
                </a:solidFill>
                <a:latin typeface="Microsoft YaHei" panose="020B0503020204020204" pitchFamily="34" charset="-122"/>
                <a:ea typeface="Microsoft YaHei" panose="020B0503020204020204" pitchFamily="34" charset="-122"/>
              </a:rPr>
              <a:t>扩充</a:t>
            </a:r>
            <a:r>
              <a:rPr lang="en-US" altLang="zh-CN" sz="2000" dirty="0">
                <a:solidFill>
                  <a:srgbClr val="1F2329"/>
                </a:solidFill>
                <a:latin typeface="Microsoft YaHei" panose="020B0503020204020204" pitchFamily="34" charset="-122"/>
                <a:ea typeface="Microsoft YaHei" panose="020B0503020204020204" pitchFamily="34" charset="-122"/>
              </a:rPr>
              <a:t>convolution</a:t>
            </a:r>
            <a:r>
              <a:rPr lang="zh-CN" altLang="en-US" sz="2000" dirty="0">
                <a:solidFill>
                  <a:srgbClr val="1F2329"/>
                </a:solidFill>
                <a:latin typeface="Microsoft YaHei" panose="020B0503020204020204" pitchFamily="34" charset="-122"/>
                <a:ea typeface="Microsoft YaHei" panose="020B0503020204020204" pitchFamily="34" charset="-122"/>
              </a:rPr>
              <a:t>、</a:t>
            </a:r>
            <a:r>
              <a:rPr lang="en-US" altLang="zh-CN" sz="2000" dirty="0">
                <a:solidFill>
                  <a:srgbClr val="1F2329"/>
                </a:solidFill>
                <a:latin typeface="Microsoft YaHei" panose="020B0503020204020204" pitchFamily="34" charset="-122"/>
                <a:ea typeface="Microsoft YaHei" panose="020B0503020204020204" pitchFamily="34" charset="-122"/>
              </a:rPr>
              <a:t>attention</a:t>
            </a:r>
            <a:r>
              <a:rPr lang="zh-CN" altLang="en-US" sz="2000" dirty="0">
                <a:solidFill>
                  <a:srgbClr val="1F2329"/>
                </a:solidFill>
                <a:latin typeface="Microsoft YaHei" panose="020B0503020204020204" pitchFamily="34" charset="-122"/>
                <a:ea typeface="Microsoft YaHei" panose="020B0503020204020204" pitchFamily="34" charset="-122"/>
              </a:rPr>
              <a:t>等复杂算子变种</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endParaRPr lang="en-US" altLang="zh-CN" sz="10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r>
              <a:rPr lang="zh-CN" altLang="en-US" sz="2400" dirty="0">
                <a:solidFill>
                  <a:srgbClr val="1F2329"/>
                </a:solidFill>
                <a:latin typeface="Microsoft YaHei" panose="020B0503020204020204" pitchFamily="34" charset="-122"/>
                <a:ea typeface="Microsoft YaHei" panose="020B0503020204020204" pitchFamily="34" charset="-122"/>
              </a:rPr>
              <a:t>性能优化</a:t>
            </a:r>
            <a:endParaRPr lang="en-US" sz="24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endParaRPr lang="en-US" sz="1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25000"/>
              </a:lnSpc>
              <a:buClr>
                <a:srgbClr val="1F2329"/>
              </a:buClr>
              <a:buFont typeface="Wingdings" pitchFamily="2" charset="2"/>
              <a:buChar char="ü"/>
              <a:defRPr/>
            </a:pPr>
            <a:r>
              <a:rPr lang="en-US" altLang="zh-CN" sz="2000" dirty="0">
                <a:solidFill>
                  <a:srgbClr val="1F2329"/>
                </a:solidFill>
                <a:latin typeface="Microsoft YaHei" panose="020B0503020204020204" pitchFamily="34" charset="-122"/>
                <a:ea typeface="Microsoft YaHei" panose="020B0503020204020204" pitchFamily="34" charset="-122"/>
              </a:rPr>
              <a:t>Q4</a:t>
            </a:r>
            <a:r>
              <a:rPr lang="zh-CN" altLang="en-US" sz="2000" dirty="0">
                <a:solidFill>
                  <a:srgbClr val="1F2329"/>
                </a:solidFill>
                <a:latin typeface="Microsoft YaHei" panose="020B0503020204020204" pitchFamily="34" charset="-122"/>
                <a:ea typeface="Microsoft YaHei" panose="020B0503020204020204" pitchFamily="34" charset="-122"/>
              </a:rPr>
              <a:t>开启深度优化工作</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25000"/>
              </a:lnSpc>
              <a:buClr>
                <a:srgbClr val="1F2329"/>
              </a:buClr>
              <a:buFont typeface="Wingdings" pitchFamily="2" charset="2"/>
              <a:buChar char="ü"/>
              <a:defRPr/>
            </a:pPr>
            <a:r>
              <a:rPr lang="zh-CN" altLang="en-US" sz="2000" dirty="0">
                <a:solidFill>
                  <a:srgbClr val="1F2329"/>
                </a:solidFill>
                <a:latin typeface="Microsoft YaHei" panose="020B0503020204020204" pitchFamily="34" charset="-122"/>
                <a:ea typeface="Microsoft YaHei" panose="020B0503020204020204" pitchFamily="34" charset="-122"/>
              </a:rPr>
              <a:t>低性能算子重点优化，算子库整体追平</a:t>
            </a:r>
            <a:r>
              <a:rPr lang="en-US" altLang="zh-CN" sz="2000" dirty="0">
                <a:solidFill>
                  <a:srgbClr val="1F2329"/>
                </a:solidFill>
                <a:latin typeface="Microsoft YaHei" panose="020B0503020204020204" pitchFamily="34" charset="-122"/>
                <a:ea typeface="Microsoft YaHei" panose="020B0503020204020204" pitchFamily="34" charset="-122"/>
              </a:rPr>
              <a:t>Torch eager</a:t>
            </a:r>
          </a:p>
          <a:p>
            <a:pPr marL="342900" indent="-342900">
              <a:lnSpc>
                <a:spcPct val="125000"/>
              </a:lnSpc>
              <a:buClr>
                <a:srgbClr val="1F2329"/>
              </a:buClr>
              <a:buFont typeface="Wingdings" pitchFamily="2" charset="2"/>
              <a:buChar char="ü"/>
              <a:defRPr/>
            </a:pPr>
            <a:r>
              <a:rPr lang="zh-CN" altLang="en-US" sz="2000" dirty="0">
                <a:solidFill>
                  <a:srgbClr val="1F2329"/>
                </a:solidFill>
                <a:latin typeface="Microsoft YaHei" panose="020B0503020204020204" pitchFamily="34" charset="-122"/>
                <a:ea typeface="Microsoft YaHei" panose="020B0503020204020204" pitchFamily="34" charset="-122"/>
              </a:rPr>
              <a:t>核心算子全面优化，所有形状、精度、调用参数下均追平</a:t>
            </a:r>
            <a:r>
              <a:rPr lang="en-US" altLang="zh-CN" sz="2000" dirty="0">
                <a:solidFill>
                  <a:srgbClr val="1F2329"/>
                </a:solidFill>
                <a:latin typeface="Microsoft YaHei" panose="020B0503020204020204" pitchFamily="34" charset="-122"/>
                <a:ea typeface="Microsoft YaHei" panose="020B0503020204020204" pitchFamily="34" charset="-122"/>
              </a:rPr>
              <a:t>Torch eager</a:t>
            </a:r>
          </a:p>
          <a:p>
            <a:pPr lvl="0" algn="l">
              <a:lnSpc>
                <a:spcPct val="100000"/>
              </a:lnSpc>
              <a:buClr>
                <a:srgbClr val="1F2329"/>
              </a:buClr>
              <a:defRPr/>
            </a:pPr>
            <a:endParaRPr lang="en-US" altLang="zh-CN" sz="10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r>
              <a:rPr lang="zh-CN" altLang="en-US" sz="2400" dirty="0">
                <a:solidFill>
                  <a:srgbClr val="1F2329"/>
                </a:solidFill>
                <a:latin typeface="Microsoft YaHei" panose="020B0503020204020204" pitchFamily="34" charset="-122"/>
                <a:ea typeface="Microsoft YaHei" panose="020B0503020204020204" pitchFamily="34" charset="-122"/>
              </a:rPr>
              <a:t>厂商适配</a:t>
            </a:r>
            <a:endParaRPr lang="en-US" altLang="zh-CN" sz="24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endParaRPr lang="en-US" sz="1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25000"/>
              </a:lnSpc>
              <a:buClr>
                <a:srgbClr val="1F2329"/>
              </a:buClr>
              <a:buFont typeface="Wingdings" pitchFamily="2" charset="2"/>
              <a:buChar char="ü"/>
              <a:defRPr/>
            </a:pPr>
            <a:r>
              <a:rPr lang="en-US" sz="2000" dirty="0">
                <a:solidFill>
                  <a:srgbClr val="1F2329"/>
                </a:solidFill>
                <a:latin typeface="Microsoft YaHei" panose="020B0503020204020204" pitchFamily="34" charset="-122"/>
                <a:ea typeface="Microsoft YaHei" panose="020B0503020204020204" pitchFamily="34" charset="-122"/>
              </a:rPr>
              <a:t>全部厂商算子覆盖度达到</a:t>
            </a:r>
            <a:r>
              <a:rPr lang="en-US" altLang="zh-CN" sz="2000" dirty="0">
                <a:solidFill>
                  <a:srgbClr val="1F2329"/>
                </a:solidFill>
                <a:latin typeface="Microsoft YaHei" panose="020B0503020204020204" pitchFamily="34" charset="-122"/>
                <a:ea typeface="Microsoft YaHei" panose="020B0503020204020204" pitchFamily="34" charset="-122"/>
              </a:rPr>
              <a:t>90%</a:t>
            </a:r>
            <a:r>
              <a:rPr lang="zh-CN" altLang="en-US" sz="2000" dirty="0">
                <a:solidFill>
                  <a:srgbClr val="1F2329"/>
                </a:solidFill>
                <a:latin typeface="Microsoft YaHei" panose="020B0503020204020204" pitchFamily="34" charset="-122"/>
                <a:ea typeface="Microsoft YaHei" panose="020B0503020204020204" pitchFamily="34" charset="-122"/>
              </a:rPr>
              <a:t>以上</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25000"/>
              </a:lnSpc>
              <a:buClr>
                <a:srgbClr val="1F2329"/>
              </a:buClr>
              <a:buFont typeface="Wingdings" pitchFamily="2" charset="2"/>
              <a:buChar char="ü"/>
              <a:defRPr/>
            </a:pPr>
            <a:r>
              <a:rPr lang="zh-CN" altLang="en-US" sz="2000" dirty="0">
                <a:solidFill>
                  <a:srgbClr val="1F2329"/>
                </a:solidFill>
                <a:latin typeface="Microsoft YaHei" panose="020B0503020204020204" pitchFamily="34" charset="-122"/>
                <a:ea typeface="Microsoft YaHei" panose="020B0503020204020204" pitchFamily="34" charset="-122"/>
              </a:rPr>
              <a:t>厂商适配算子相对原生算子库加速比达到</a:t>
            </a:r>
            <a:r>
              <a:rPr lang="en-US" altLang="zh-CN" sz="2000" dirty="0">
                <a:solidFill>
                  <a:srgbClr val="1F2329"/>
                </a:solidFill>
                <a:latin typeface="Microsoft YaHei" panose="020B0503020204020204" pitchFamily="34" charset="-122"/>
                <a:ea typeface="Microsoft YaHei" panose="020B0503020204020204" pitchFamily="34" charset="-122"/>
              </a:rPr>
              <a:t>70%</a:t>
            </a:r>
            <a:r>
              <a:rPr lang="zh-CN" altLang="en-US" sz="2000" dirty="0">
                <a:solidFill>
                  <a:srgbClr val="1F2329"/>
                </a:solidFill>
                <a:latin typeface="Microsoft YaHei" panose="020B0503020204020204" pitchFamily="34" charset="-122"/>
                <a:ea typeface="Microsoft YaHei" panose="020B0503020204020204" pitchFamily="34" charset="-122"/>
              </a:rPr>
              <a:t>以上</a:t>
            </a:r>
            <a:endParaRPr lang="en-US" sz="2000" dirty="0">
              <a:solidFill>
                <a:srgbClr val="1F2329"/>
              </a:solidFill>
              <a:latin typeface="Microsoft YaHei" panose="020B0503020204020204" pitchFamily="34" charset="-122"/>
              <a:ea typeface="Microsoft YaHei" panose="020B0503020204020204" pitchFamily="34" charset="-122"/>
            </a:endParaRPr>
          </a:p>
        </p:txBody>
      </p:sp>
      <p:pic>
        <p:nvPicPr>
          <p:cNvPr id="6" name="图片 5" descr="图标&#10;&#10;描述已自动生成">
            <a:extLst>
              <a:ext uri="{FF2B5EF4-FFF2-40B4-BE49-F238E27FC236}">
                <a16:creationId xmlns:a16="http://schemas.microsoft.com/office/drawing/2014/main" id="{F1FB397D-BAB0-EEAB-1FE1-143146CBD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1"/>
            <a:ext cx="1083254" cy="6858001"/>
          </a:xfrm>
          <a:prstGeom prst="rect">
            <a:avLst/>
          </a:prstGeom>
        </p:spPr>
      </p:pic>
      <p:pic>
        <p:nvPicPr>
          <p:cNvPr id="8" name="图形 7" descr="清单 纯色填充">
            <a:extLst>
              <a:ext uri="{FF2B5EF4-FFF2-40B4-BE49-F238E27FC236}">
                <a16:creationId xmlns:a16="http://schemas.microsoft.com/office/drawing/2014/main" id="{8C039567-C1DC-D50D-E45B-5A87B309E3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379" y="1215699"/>
            <a:ext cx="720000" cy="720000"/>
          </a:xfrm>
          <a:prstGeom prst="rect">
            <a:avLst/>
          </a:prstGeom>
        </p:spPr>
      </p:pic>
      <p:pic>
        <p:nvPicPr>
          <p:cNvPr id="4" name="图形 3" descr="处理器 纯色填充">
            <a:extLst>
              <a:ext uri="{FF2B5EF4-FFF2-40B4-BE49-F238E27FC236}">
                <a16:creationId xmlns:a16="http://schemas.microsoft.com/office/drawing/2014/main" id="{6B37AFF1-A6F4-62C6-B8ED-8AC0FD205B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2379" y="4476997"/>
            <a:ext cx="720000" cy="720000"/>
          </a:xfrm>
          <a:prstGeom prst="rect">
            <a:avLst/>
          </a:prstGeom>
        </p:spPr>
      </p:pic>
      <p:pic>
        <p:nvPicPr>
          <p:cNvPr id="9" name="图形 8" descr="上升趋势 纯色填充">
            <a:extLst>
              <a:ext uri="{FF2B5EF4-FFF2-40B4-BE49-F238E27FC236}">
                <a16:creationId xmlns:a16="http://schemas.microsoft.com/office/drawing/2014/main" id="{36668665-BA2C-2018-9115-B99E3BBEC1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2379" y="2708999"/>
            <a:ext cx="720000" cy="720000"/>
          </a:xfrm>
          <a:prstGeom prst="rect">
            <a:avLst/>
          </a:prstGeom>
        </p:spPr>
      </p:pic>
    </p:spTree>
    <p:extLst>
      <p:ext uri="{BB962C8B-B14F-4D97-AF65-F5344CB8AC3E}">
        <p14:creationId xmlns:p14="http://schemas.microsoft.com/office/powerpoint/2010/main" val="2214223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FA165D2-0530-E94C-A987-BD40D545B1E6}" type="slidenum">
              <a:rPr kumimoji="1" lang="zh-CN" altLang="en-US" sz="1000" b="1" i="0" u="none" strike="noStrike" kern="1200" cap="none" spc="0" normalizeH="0" baseline="0" noProof="0" smtClean="0">
                <a:ln>
                  <a:noFill/>
                </a:ln>
                <a:solidFill>
                  <a:prstClr val="black">
                    <a:lumMod val="50000"/>
                    <a:lumOff val="50000"/>
                  </a:prstClr>
                </a:solidFill>
                <a:effectLst/>
                <a:uLnTx/>
                <a:uFillTx/>
                <a:latin typeface="Arial" panose="020B0604020202020204"/>
                <a:ea typeface="微软雅黑" panose="020B0503020204020204" pitchFamily="34" charset="-122"/>
                <a:cs typeface="+mn-ea"/>
                <a:sym typeface="+mn-lt"/>
              </a:rPr>
              <a:t>24</a:t>
            </a:fld>
            <a:endParaRPr kumimoji="1" lang="zh-CN" altLang="en-US" sz="1000" b="1" i="0" u="none" strike="noStrike" kern="1200" cap="none" spc="0" normalizeH="0" baseline="0" noProof="0" dirty="0">
              <a:ln>
                <a:noFill/>
              </a:ln>
              <a:solidFill>
                <a:prstClr val="black">
                  <a:lumMod val="50000"/>
                  <a:lumOff val="50000"/>
                </a:prstClr>
              </a:solidFill>
              <a:effectLst/>
              <a:uLnTx/>
              <a:uFillTx/>
              <a:latin typeface="Arial" panose="020B0604020202020204"/>
              <a:ea typeface="微软雅黑" panose="020B0503020204020204" pitchFamily="34" charset="-122"/>
              <a:cs typeface="+mn-ea"/>
              <a:sym typeface="+mn-lt"/>
            </a:endParaRPr>
          </a:p>
        </p:txBody>
      </p:sp>
      <p:pic>
        <p:nvPicPr>
          <p:cNvPr id="9" name="图片 8" descr="手机屏幕截图&#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12"/>
            <a:ext cx="12195848" cy="3665419"/>
          </a:xfrm>
          <a:prstGeom prst="rect">
            <a:avLst/>
          </a:prstGeom>
        </p:spPr>
      </p:pic>
      <p:sp>
        <p:nvSpPr>
          <p:cNvPr id="23" name="文本框 22">
            <a:extLst>
              <a:ext uri="{FF2B5EF4-FFF2-40B4-BE49-F238E27FC236}">
                <a16:creationId xmlns:a16="http://schemas.microsoft.com/office/drawing/2014/main" id="{E4FA37CA-BE5A-E7EE-45FF-4945159A83A7}"/>
              </a:ext>
            </a:extLst>
          </p:cNvPr>
          <p:cNvSpPr txBox="1"/>
          <p:nvPr/>
        </p:nvSpPr>
        <p:spPr>
          <a:xfrm>
            <a:off x="973493" y="3899865"/>
            <a:ext cx="2929814" cy="825419"/>
          </a:xfrm>
          <a:prstGeom prst="rect">
            <a:avLst/>
          </a:prstGeom>
          <a:noFill/>
        </p:spPr>
        <p:txBody>
          <a:bodyPr wrap="square" rtlCol="0">
            <a:spAutoFit/>
          </a:bodyPr>
          <a:lstStyle/>
          <a:p>
            <a:pPr>
              <a:lnSpc>
                <a:spcPct val="150000"/>
              </a:lnSpc>
            </a:pPr>
            <a:r>
              <a:rPr lang="zh-CN" altLang="en-US" sz="3600" dirty="0">
                <a:solidFill>
                  <a:schemeClr val="accent1"/>
                </a:solidFill>
                <a:latin typeface="微软雅黑" panose="020B0503020204020204" pitchFamily="34" charset="-122"/>
                <a:ea typeface="微软雅黑" panose="020B0503020204020204" pitchFamily="34" charset="-122"/>
              </a:rPr>
              <a:t>感谢垂听！</a:t>
            </a:r>
          </a:p>
        </p:txBody>
      </p:sp>
      <p:sp>
        <p:nvSpPr>
          <p:cNvPr id="24" name="文本框 23">
            <a:extLst>
              <a:ext uri="{FF2B5EF4-FFF2-40B4-BE49-F238E27FC236}">
                <a16:creationId xmlns:a16="http://schemas.microsoft.com/office/drawing/2014/main" id="{2FD48942-793D-B6B0-296E-51428EC49AAF}"/>
              </a:ext>
            </a:extLst>
          </p:cNvPr>
          <p:cNvSpPr txBox="1"/>
          <p:nvPr/>
        </p:nvSpPr>
        <p:spPr>
          <a:xfrm>
            <a:off x="973493" y="4906658"/>
            <a:ext cx="5122507" cy="120084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欢迎访问开源社区：</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sz="1600" dirty="0">
                <a:effectLst/>
                <a:latin typeface="微软雅黑" panose="020B0503020204020204" pitchFamily="34" charset="-122"/>
                <a:ea typeface="微软雅黑" panose="020B0503020204020204" pitchFamily="34" charset="-122"/>
              </a:rPr>
              <a:t>https://github.com/FlagOpen/FlagGems</a:t>
            </a:r>
          </a:p>
          <a:p>
            <a:pPr>
              <a:lnSpc>
                <a:spcPct val="150000"/>
              </a:lnSpc>
            </a:pPr>
            <a:r>
              <a:rPr lang="zh-CN" altLang="en-US" sz="1600" dirty="0">
                <a:latin typeface="微软雅黑" panose="020B0503020204020204" pitchFamily="34" charset="-122"/>
                <a:ea typeface="微软雅黑" panose="020B0503020204020204" pitchFamily="34" charset="-122"/>
              </a:rPr>
              <a:t>https://github.com/FlagOpen/FlagAttention</a:t>
            </a:r>
          </a:p>
        </p:txBody>
      </p:sp>
      <p:sp>
        <p:nvSpPr>
          <p:cNvPr id="30" name="文本框 29">
            <a:extLst>
              <a:ext uri="{FF2B5EF4-FFF2-40B4-BE49-F238E27FC236}">
                <a16:creationId xmlns:a16="http://schemas.microsoft.com/office/drawing/2014/main" id="{1E0BFDBC-1D6D-7619-99C6-221D7EBAE7A3}"/>
              </a:ext>
            </a:extLst>
          </p:cNvPr>
          <p:cNvSpPr txBox="1"/>
          <p:nvPr/>
        </p:nvSpPr>
        <p:spPr>
          <a:xfrm>
            <a:off x="8388217" y="3826753"/>
            <a:ext cx="3256110" cy="458908"/>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Triton</a:t>
            </a:r>
            <a:r>
              <a:rPr lang="zh-CN" altLang="en-US" dirty="0">
                <a:latin typeface="微软雅黑" panose="020B0503020204020204" pitchFamily="34" charset="-122"/>
                <a:ea typeface="微软雅黑" panose="020B0503020204020204" pitchFamily="34" charset="-122"/>
              </a:rPr>
              <a:t>中国社区微信群</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9F5D770-ADEE-D132-3560-99128427C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157" y="4380930"/>
            <a:ext cx="1880377" cy="1880377"/>
          </a:xfrm>
          <a:prstGeom prst="rect">
            <a:avLst/>
          </a:prstGeom>
        </p:spPr>
      </p:pic>
    </p:spTree>
    <p:extLst>
      <p:ext uri="{BB962C8B-B14F-4D97-AF65-F5344CB8AC3E}">
        <p14:creationId xmlns:p14="http://schemas.microsoft.com/office/powerpoint/2010/main" val="2556882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低可信度">
            <a:extLst>
              <a:ext uri="{FF2B5EF4-FFF2-40B4-BE49-F238E27FC236}">
                <a16:creationId xmlns:a16="http://schemas.microsoft.com/office/drawing/2014/main" id="{275B53F9-E33F-44B3-04FF-B1D794601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
            <a:ext cx="12192000" cy="6856247"/>
          </a:xfrm>
          <a:prstGeom prst="rect">
            <a:avLst/>
          </a:prstGeom>
        </p:spPr>
      </p:pic>
    </p:spTree>
    <p:extLst>
      <p:ext uri="{BB962C8B-B14F-4D97-AF65-F5344CB8AC3E}">
        <p14:creationId xmlns:p14="http://schemas.microsoft.com/office/powerpoint/2010/main" val="326287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FlagGems算子库</a:t>
            </a:r>
            <a:endParaRPr lang="en-US" dirty="0">
              <a:solidFill>
                <a:srgbClr val="0070C0"/>
              </a:solidFill>
            </a:endParaRPr>
          </a:p>
        </p:txBody>
      </p:sp>
      <p:pic>
        <p:nvPicPr>
          <p:cNvPr id="6" name="图片 5" descr="图标&#10;&#10;描述已自动生成">
            <a:extLst>
              <a:ext uri="{FF2B5EF4-FFF2-40B4-BE49-F238E27FC236}">
                <a16:creationId xmlns:a16="http://schemas.microsoft.com/office/drawing/2014/main" id="{F1FB397D-BAB0-EEAB-1FE1-143146CBD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1"/>
            <a:ext cx="1083254" cy="6858001"/>
          </a:xfrm>
          <a:prstGeom prst="rect">
            <a:avLst/>
          </a:prstGeom>
        </p:spPr>
      </p:pic>
      <p:pic>
        <p:nvPicPr>
          <p:cNvPr id="7" name="Picture 2" descr="北京智源人工智能研究院图册_360百科">
            <a:extLst>
              <a:ext uri="{FF2B5EF4-FFF2-40B4-BE49-F238E27FC236}">
                <a16:creationId xmlns:a16="http://schemas.microsoft.com/office/drawing/2014/main" id="{20BAEE72-DC31-1094-0B9C-1445096DA2F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40" t="27847" r="15934" b="29911"/>
          <a:stretch/>
        </p:blipFill>
        <p:spPr bwMode="auto">
          <a:xfrm>
            <a:off x="2933050" y="2025439"/>
            <a:ext cx="1523202" cy="7324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36氪首发｜中科加禾完成数千万元种子轮融资，聚焦编译技术-36氪">
            <a:extLst>
              <a:ext uri="{FF2B5EF4-FFF2-40B4-BE49-F238E27FC236}">
                <a16:creationId xmlns:a16="http://schemas.microsoft.com/office/drawing/2014/main" id="{6EAB502B-BD11-F92C-DB32-0A41030186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94" t="36494" r="9836" b="28545"/>
          <a:stretch/>
        </p:blipFill>
        <p:spPr bwMode="auto">
          <a:xfrm>
            <a:off x="2745057" y="2996416"/>
            <a:ext cx="1890176" cy="5789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a:extLst>
              <a:ext uri="{FF2B5EF4-FFF2-40B4-BE49-F238E27FC236}">
                <a16:creationId xmlns:a16="http://schemas.microsoft.com/office/drawing/2014/main" id="{21AF8E44-D46D-664D-4BF7-F332BF81D1D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022" b="23486"/>
          <a:stretch/>
        </p:blipFill>
        <p:spPr bwMode="auto">
          <a:xfrm>
            <a:off x="2219706" y="3843802"/>
            <a:ext cx="2977162" cy="4760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4069BA2E-70C9-162D-EE96-6F7DD1806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8869" y="5395260"/>
            <a:ext cx="2282551" cy="5464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1">
            <a:extLst>
              <a:ext uri="{FF2B5EF4-FFF2-40B4-BE49-F238E27FC236}">
                <a16:creationId xmlns:a16="http://schemas.microsoft.com/office/drawing/2014/main" id="{3311FA1F-CC39-8058-E708-E1DACC0144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18152" y="4467613"/>
            <a:ext cx="2357190" cy="711671"/>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3">
            <a:extLst>
              <a:ext uri="{FF2B5EF4-FFF2-40B4-BE49-F238E27FC236}">
                <a16:creationId xmlns:a16="http://schemas.microsoft.com/office/drawing/2014/main" id="{2965FE98-88B3-B085-C912-B2FFE9618527}"/>
              </a:ext>
            </a:extLst>
          </p:cNvPr>
          <p:cNvSpPr/>
          <p:nvPr/>
        </p:nvSpPr>
        <p:spPr>
          <a:xfrm>
            <a:off x="1149092" y="1063382"/>
            <a:ext cx="9893815" cy="755195"/>
          </a:xfrm>
          <a:prstGeom prst="rect">
            <a:avLst/>
          </a:prstGeom>
          <a:noFill/>
          <a:ln w="16933">
            <a:noFill/>
            <a:prstDash val="solid"/>
          </a:ln>
        </p:spPr>
        <p:txBody>
          <a:bodyPr lIns="95250" tIns="95250" rIns="95250" bIns="95250" rtlCol="0" anchor="t">
            <a:noAutofit/>
          </a:bodyPr>
          <a:lstStyle/>
          <a:p>
            <a:pPr lvl="0" algn="ctr">
              <a:lnSpc>
                <a:spcPct val="100000"/>
              </a:lnSpc>
              <a:buClr>
                <a:srgbClr val="1F2329"/>
              </a:buClr>
              <a:defRPr/>
            </a:pPr>
            <a:r>
              <a:rPr lang="en-US" sz="2800" b="1" dirty="0" err="1">
                <a:solidFill>
                  <a:srgbClr val="486BA5"/>
                </a:solidFill>
                <a:latin typeface="DengXian" panose="02010600030101010101" pitchFamily="2" charset="-122"/>
                <a:ea typeface="DengXian" panose="02010600030101010101" pitchFamily="2" charset="-122"/>
              </a:rPr>
              <a:t>联合开发</a:t>
            </a:r>
            <a:r>
              <a:rPr lang="en-US" sz="2800" b="1" dirty="0">
                <a:solidFill>
                  <a:srgbClr val="1F2329"/>
                </a:solidFill>
                <a:latin typeface="DengXian" panose="02010600030101010101" pitchFamily="2" charset="-122"/>
                <a:ea typeface="DengXian" panose="02010600030101010101" pitchFamily="2" charset="-122"/>
              </a:rPr>
              <a:t>				</a:t>
            </a:r>
            <a:r>
              <a:rPr lang="en-US" sz="2800" b="1" dirty="0" err="1">
                <a:solidFill>
                  <a:srgbClr val="58B6C0"/>
                </a:solidFill>
                <a:latin typeface="DengXian" panose="02010600030101010101" pitchFamily="2" charset="-122"/>
                <a:ea typeface="DengXian" panose="02010600030101010101" pitchFamily="2" charset="-122"/>
              </a:rPr>
              <a:t>适配共建</a:t>
            </a:r>
            <a:endParaRPr lang="en-US" sz="2400" dirty="0">
              <a:solidFill>
                <a:srgbClr val="1F2329"/>
              </a:solidFill>
            </a:endParaRPr>
          </a:p>
        </p:txBody>
      </p:sp>
      <p:pic>
        <p:nvPicPr>
          <p:cNvPr id="13" name="图形 12" descr="处理器 纯色填充">
            <a:extLst>
              <a:ext uri="{FF2B5EF4-FFF2-40B4-BE49-F238E27FC236}">
                <a16:creationId xmlns:a16="http://schemas.microsoft.com/office/drawing/2014/main" id="{BB1D1D94-CA68-5C97-3B7A-1EBAD76050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9310" y="962813"/>
            <a:ext cx="732430" cy="732430"/>
          </a:xfrm>
          <a:prstGeom prst="rect">
            <a:avLst/>
          </a:prstGeom>
        </p:spPr>
      </p:pic>
      <p:pic>
        <p:nvPicPr>
          <p:cNvPr id="14" name="图形 13" descr="男程序员 纯色填充">
            <a:extLst>
              <a:ext uri="{FF2B5EF4-FFF2-40B4-BE49-F238E27FC236}">
                <a16:creationId xmlns:a16="http://schemas.microsoft.com/office/drawing/2014/main" id="{90047D63-6D2C-874F-A8B6-047F3CF9DF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19706" y="962813"/>
            <a:ext cx="732430" cy="732430"/>
          </a:xfrm>
          <a:prstGeom prst="rect">
            <a:avLst/>
          </a:prstGeom>
        </p:spPr>
      </p:pic>
      <p:pic>
        <p:nvPicPr>
          <p:cNvPr id="15" name="Picture 16" descr="寒武纪">
            <a:extLst>
              <a:ext uri="{FF2B5EF4-FFF2-40B4-BE49-F238E27FC236}">
                <a16:creationId xmlns:a16="http://schemas.microsoft.com/office/drawing/2014/main" id="{AA4DB1A4-998F-1956-47FF-497B74B5A0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1523" y="1882283"/>
            <a:ext cx="2250810" cy="6632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昆仑芯科技：专注打造拥有强大通用性、易用性和高性能的通用AI芯片-腾讯新闻">
            <a:extLst>
              <a:ext uri="{FF2B5EF4-FFF2-40B4-BE49-F238E27FC236}">
                <a16:creationId xmlns:a16="http://schemas.microsoft.com/office/drawing/2014/main" id="{6BF4573F-9A59-178C-68DC-B14B415D10D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14122"/>
          <a:stretch/>
        </p:blipFill>
        <p:spPr bwMode="auto">
          <a:xfrm>
            <a:off x="7209734" y="5528972"/>
            <a:ext cx="2074384" cy="6417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UCloud优刻得助力芯片企业沐曦疫情期间EDA算力迅速扩容_凤凰网">
            <a:extLst>
              <a:ext uri="{FF2B5EF4-FFF2-40B4-BE49-F238E27FC236}">
                <a16:creationId xmlns:a16="http://schemas.microsoft.com/office/drawing/2014/main" id="{B82AD34D-FF5C-1AD3-8B71-CD3D51C8CD4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16915" y="3484854"/>
            <a:ext cx="2260025" cy="5482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a:extLst>
              <a:ext uri="{FF2B5EF4-FFF2-40B4-BE49-F238E27FC236}">
                <a16:creationId xmlns:a16="http://schemas.microsoft.com/office/drawing/2014/main" id="{D37878EE-C4B1-ACF6-04E8-DBC8EF13F12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9315"/>
          <a:stretch/>
        </p:blipFill>
        <p:spPr bwMode="auto">
          <a:xfrm>
            <a:off x="7174484" y="4268549"/>
            <a:ext cx="2144885" cy="3504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97A87B0-4F15-22E2-E982-EBCFA5B08F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3735" y="4825846"/>
            <a:ext cx="2290192" cy="5482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1">
            <a:extLst>
              <a:ext uri="{FF2B5EF4-FFF2-40B4-BE49-F238E27FC236}">
                <a16:creationId xmlns:a16="http://schemas.microsoft.com/office/drawing/2014/main" id="{496FF8C6-B19D-A691-FEAA-9C721C33847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7495" y="2658548"/>
            <a:ext cx="2358866" cy="71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338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91D5263C-F5D9-C1C3-6FB3-0FCDB0DAF33F}"/>
              </a:ext>
            </a:extLst>
          </p:cNvPr>
          <p:cNvSpPr>
            <a:spLocks noGrp="1"/>
          </p:cNvSpPr>
          <p:nvPr>
            <p:ph type="body" sz="quarter" idx="13"/>
          </p:nvPr>
        </p:nvSpPr>
        <p:spPr>
          <a:xfrm>
            <a:off x="5804287" y="2711751"/>
            <a:ext cx="6387714" cy="348218"/>
          </a:xfrm>
        </p:spPr>
        <p:txBody>
          <a:bodyPr/>
          <a:lstStyle/>
          <a:p>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新增算子和功能特性</a:t>
            </a:r>
          </a:p>
        </p:txBody>
      </p:sp>
      <p:sp>
        <p:nvSpPr>
          <p:cNvPr id="19" name="文本占位符 18">
            <a:extLst>
              <a:ext uri="{FF2B5EF4-FFF2-40B4-BE49-F238E27FC236}">
                <a16:creationId xmlns:a16="http://schemas.microsoft.com/office/drawing/2014/main" id="{272A7745-8983-0785-E129-B0C861ED1529}"/>
              </a:ext>
            </a:extLst>
          </p:cNvPr>
          <p:cNvSpPr>
            <a:spLocks noGrp="1"/>
          </p:cNvSpPr>
          <p:nvPr>
            <p:ph type="body" sz="quarter" idx="21"/>
          </p:nvPr>
        </p:nvSpPr>
        <p:spPr>
          <a:xfrm>
            <a:off x="5327178" y="1030866"/>
            <a:ext cx="6734834" cy="502099"/>
          </a:xfrm>
        </p:spPr>
        <p:txBody>
          <a:bodyPr>
            <a:noAutofit/>
          </a:bodyPr>
          <a:lstStyle/>
          <a:p>
            <a:pPr>
              <a:lnSpc>
                <a:spcPct val="100000"/>
              </a:lnSpc>
            </a:pPr>
            <a:r>
              <a:rPr kumimoji="1" lang="zh-CN" altLang="en-US" sz="2800" b="1" dirty="0">
                <a:latin typeface="Microsoft YaHei" panose="020B0503020204020204" pitchFamily="34" charset="-122"/>
                <a:ea typeface="Microsoft YaHei" panose="020B0503020204020204" pitchFamily="34" charset="-122"/>
              </a:rPr>
              <a:t>研发进展</a:t>
            </a:r>
            <a:endParaRPr kumimoji="1" lang="zh-CN" altLang="en-US" sz="2800" b="1" dirty="0">
              <a:latin typeface="+mj-lt"/>
            </a:endParaRPr>
          </a:p>
        </p:txBody>
      </p:sp>
      <p:sp>
        <p:nvSpPr>
          <p:cNvPr id="20" name="文本占位符 19">
            <a:extLst>
              <a:ext uri="{FF2B5EF4-FFF2-40B4-BE49-F238E27FC236}">
                <a16:creationId xmlns:a16="http://schemas.microsoft.com/office/drawing/2014/main" id="{E64AAE44-8837-E3CA-1794-C60882151753}"/>
              </a:ext>
            </a:extLst>
          </p:cNvPr>
          <p:cNvSpPr>
            <a:spLocks noGrp="1"/>
          </p:cNvSpPr>
          <p:nvPr>
            <p:ph type="body" sz="quarter" idx="22"/>
          </p:nvPr>
        </p:nvSpPr>
        <p:spPr/>
        <p:txBody>
          <a:bodyPr/>
          <a:lstStyle/>
          <a:p>
            <a:r>
              <a:rPr lang="en-US" altLang="zh-CN" sz="2000" dirty="0">
                <a:latin typeface="微软雅黑" panose="020B0503020204020204" pitchFamily="34" charset="-122"/>
                <a:ea typeface="微软雅黑" panose="020B0503020204020204" pitchFamily="34" charset="-122"/>
              </a:rPr>
              <a:t>02</a:t>
            </a:r>
            <a:endParaRPr lang="zh-CN" altLang="en-US" sz="2000" dirty="0">
              <a:latin typeface="微软雅黑" panose="020B0503020204020204" pitchFamily="34" charset="-122"/>
              <a:ea typeface="微软雅黑" panose="020B0503020204020204" pitchFamily="34" charset="-122"/>
            </a:endParaRPr>
          </a:p>
        </p:txBody>
      </p:sp>
      <p:sp>
        <p:nvSpPr>
          <p:cNvPr id="21" name="文本占位符 20">
            <a:extLst>
              <a:ext uri="{FF2B5EF4-FFF2-40B4-BE49-F238E27FC236}">
                <a16:creationId xmlns:a16="http://schemas.microsoft.com/office/drawing/2014/main" id="{A8BC3FEA-4D72-DD93-8E0C-D609B16ED0F4}"/>
              </a:ext>
            </a:extLst>
          </p:cNvPr>
          <p:cNvSpPr>
            <a:spLocks noGrp="1"/>
          </p:cNvSpPr>
          <p:nvPr>
            <p:ph type="body" sz="quarter" idx="23"/>
          </p:nvPr>
        </p:nvSpPr>
        <p:spPr>
          <a:xfrm>
            <a:off x="5804286" y="3268857"/>
            <a:ext cx="6257726" cy="348218"/>
          </a:xfrm>
        </p:spPr>
        <p:txBody>
          <a:bodyPr>
            <a:noAutofit/>
          </a:bodyPr>
          <a:lstStyle/>
          <a:p>
            <a:r>
              <a:rPr lang="zh-CN" altLang="en-US" sz="2000" dirty="0">
                <a:solidFill>
                  <a:schemeClr val="tx1"/>
                </a:solidFill>
                <a:latin typeface="微软雅黑" panose="020B0503020204020204" pitchFamily="34" charset="-122"/>
                <a:ea typeface="微软雅黑" panose="020B0503020204020204" pitchFamily="34" charset="-122"/>
              </a:rPr>
              <a:t>功能和性能改进</a:t>
            </a:r>
          </a:p>
        </p:txBody>
      </p:sp>
      <p:sp>
        <p:nvSpPr>
          <p:cNvPr id="22" name="文本占位符 21">
            <a:extLst>
              <a:ext uri="{FF2B5EF4-FFF2-40B4-BE49-F238E27FC236}">
                <a16:creationId xmlns:a16="http://schemas.microsoft.com/office/drawing/2014/main" id="{A9974016-F901-70D1-DD49-0E8B0F542552}"/>
              </a:ext>
            </a:extLst>
          </p:cNvPr>
          <p:cNvSpPr>
            <a:spLocks noGrp="1"/>
          </p:cNvSpPr>
          <p:nvPr>
            <p:ph type="body" sz="quarter" idx="24"/>
          </p:nvPr>
        </p:nvSpPr>
        <p:spPr/>
        <p:txBody>
          <a:bodyPr/>
          <a:lstStyle/>
          <a:p>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23" name="文本占位符 22">
            <a:extLst>
              <a:ext uri="{FF2B5EF4-FFF2-40B4-BE49-F238E27FC236}">
                <a16:creationId xmlns:a16="http://schemas.microsoft.com/office/drawing/2014/main" id="{D5408350-500A-CA32-5DE2-120970DBDF74}"/>
              </a:ext>
            </a:extLst>
          </p:cNvPr>
          <p:cNvSpPr>
            <a:spLocks noGrp="1"/>
          </p:cNvSpPr>
          <p:nvPr>
            <p:ph type="body" sz="quarter" idx="25"/>
          </p:nvPr>
        </p:nvSpPr>
        <p:spPr>
          <a:xfrm>
            <a:off x="5804286" y="3825963"/>
            <a:ext cx="6257725" cy="348218"/>
          </a:xfrm>
        </p:spPr>
        <p:txBody>
          <a:bodyPr/>
          <a:lstStyle/>
          <a:p>
            <a:r>
              <a:rPr lang="zh-CN" altLang="en-US" sz="2000" dirty="0">
                <a:latin typeface="微软雅黑" panose="020B0503020204020204" pitchFamily="34" charset="-122"/>
                <a:ea typeface="微软雅黑" panose="020B0503020204020204" pitchFamily="34" charset="-122"/>
              </a:rPr>
              <a:t>硬件适配进展</a:t>
            </a:r>
          </a:p>
        </p:txBody>
      </p:sp>
      <p:sp>
        <p:nvSpPr>
          <p:cNvPr id="26" name="文本占位符 19">
            <a:extLst>
              <a:ext uri="{FF2B5EF4-FFF2-40B4-BE49-F238E27FC236}">
                <a16:creationId xmlns:a16="http://schemas.microsoft.com/office/drawing/2014/main" id="{A54D0111-9539-9107-1E5A-69E2DFD6D315}"/>
              </a:ext>
            </a:extLst>
          </p:cNvPr>
          <p:cNvSpPr txBox="1">
            <a:spLocks/>
          </p:cNvSpPr>
          <p:nvPr/>
        </p:nvSpPr>
        <p:spPr>
          <a:xfrm>
            <a:off x="5327179" y="2711751"/>
            <a:ext cx="477108" cy="348218"/>
          </a:xfrm>
          <a:prstGeom prst="rect">
            <a:avLst/>
          </a:prstGeom>
          <a:noFill/>
          <a:ln>
            <a:noFill/>
          </a:ln>
        </p:spPr>
        <p:txBody>
          <a:bodyPr vert="horz" lIns="0" tIns="0" rIns="0" bIns="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chemeClr val="accent5">
                    <a:lumMod val="75000"/>
                  </a:schemeClr>
                </a:solidFill>
                <a:latin typeface="微软雅黑" panose="020B0503020204020204" pitchFamily="34" charset="-122"/>
                <a:ea typeface="微软雅黑" panose="020B0503020204020204" pitchFamily="34" charset="-122"/>
              </a:rPr>
              <a:t>01</a:t>
            </a:r>
            <a:endParaRPr lang="zh-CN" altLang="en-US" sz="20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 name="文本占位符 21">
            <a:extLst>
              <a:ext uri="{FF2B5EF4-FFF2-40B4-BE49-F238E27FC236}">
                <a16:creationId xmlns:a16="http://schemas.microsoft.com/office/drawing/2014/main" id="{DFF6AD28-0B07-3EEE-4089-EEE79B9ADA1E}"/>
              </a:ext>
            </a:extLst>
          </p:cNvPr>
          <p:cNvSpPr txBox="1">
            <a:spLocks/>
          </p:cNvSpPr>
          <p:nvPr/>
        </p:nvSpPr>
        <p:spPr>
          <a:xfrm>
            <a:off x="5327178" y="4383069"/>
            <a:ext cx="477108"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微软雅黑" panose="020B0503020204020204" pitchFamily="34" charset="-122"/>
                <a:ea typeface="微软雅黑" panose="020B0503020204020204" pitchFamily="34" charset="-122"/>
              </a:rPr>
              <a:t>04</a:t>
            </a:r>
            <a:endParaRPr lang="zh-CN" altLang="en-US" sz="2000" dirty="0">
              <a:latin typeface="微软雅黑" panose="020B0503020204020204" pitchFamily="34" charset="-122"/>
              <a:ea typeface="微软雅黑" panose="020B0503020204020204" pitchFamily="34" charset="-122"/>
            </a:endParaRPr>
          </a:p>
        </p:txBody>
      </p:sp>
      <p:sp>
        <p:nvSpPr>
          <p:cNvPr id="3" name="文本占位符 22">
            <a:extLst>
              <a:ext uri="{FF2B5EF4-FFF2-40B4-BE49-F238E27FC236}">
                <a16:creationId xmlns:a16="http://schemas.microsoft.com/office/drawing/2014/main" id="{1A1A2C9B-A8CE-586F-1947-083F8F400B35}"/>
              </a:ext>
            </a:extLst>
          </p:cNvPr>
          <p:cNvSpPr txBox="1">
            <a:spLocks/>
          </p:cNvSpPr>
          <p:nvPr/>
        </p:nvSpPr>
        <p:spPr>
          <a:xfrm>
            <a:off x="5804286" y="4383069"/>
            <a:ext cx="5635652"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200" b="0"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kern="1200" dirty="0">
                <a:solidFill>
                  <a:schemeClr val="tx1"/>
                </a:solidFill>
                <a:latin typeface="微软雅黑" panose="020B0503020204020204" pitchFamily="34" charset="-122"/>
                <a:ea typeface="微软雅黑" panose="020B0503020204020204" pitchFamily="34" charset="-122"/>
              </a:rPr>
              <a:t>下一步研发计划</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5805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新增算子和功能特性</a:t>
            </a:r>
            <a:endParaRPr lang="en-US" dirty="0">
              <a:solidFill>
                <a:srgbClr val="0070C0"/>
              </a:solidFill>
            </a:endParaRPr>
          </a:p>
        </p:txBody>
      </p:sp>
      <p:sp>
        <p:nvSpPr>
          <p:cNvPr id="29" name="AutoShape 3">
            <a:extLst>
              <a:ext uri="{FF2B5EF4-FFF2-40B4-BE49-F238E27FC236}">
                <a16:creationId xmlns:a16="http://schemas.microsoft.com/office/drawing/2014/main" id="{22A6778F-A415-AB64-6ABA-59AD930C6121}"/>
              </a:ext>
            </a:extLst>
          </p:cNvPr>
          <p:cNvSpPr/>
          <p:nvPr/>
        </p:nvSpPr>
        <p:spPr>
          <a:xfrm>
            <a:off x="2251380" y="1092350"/>
            <a:ext cx="8248878" cy="5296176"/>
          </a:xfrm>
          <a:prstGeom prst="rect">
            <a:avLst/>
          </a:prstGeom>
          <a:noFill/>
          <a:ln w="16933">
            <a:noFill/>
            <a:prstDash val="solid"/>
          </a:ln>
        </p:spPr>
        <p:txBody>
          <a:bodyPr lIns="95250" tIns="95250" rIns="95250" bIns="95250" rtlCol="0" anchor="t">
            <a:noAutofit/>
          </a:bodyPr>
          <a:lstStyle/>
          <a:p>
            <a:pPr lvl="0" algn="l">
              <a:lnSpc>
                <a:spcPct val="100000"/>
              </a:lnSpc>
              <a:buClr>
                <a:srgbClr val="1F2329"/>
              </a:buClr>
              <a:defRPr/>
            </a:pPr>
            <a:r>
              <a:rPr lang="zh-CN" altLang="en-US" sz="2400" dirty="0">
                <a:solidFill>
                  <a:srgbClr val="1F2329"/>
                </a:solidFill>
                <a:latin typeface="Microsoft YaHei" panose="020B0503020204020204" pitchFamily="34" charset="-122"/>
                <a:ea typeface="Microsoft YaHei" panose="020B0503020204020204" pitchFamily="34" charset="-122"/>
              </a:rPr>
              <a:t>开发计划</a:t>
            </a:r>
            <a:endParaRPr lang="en-US" altLang="zh-CN" sz="24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endParaRPr lang="en-US" altLang="zh-CN" sz="2000" i="0" u="none" strike="noStrike"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Wingdings" pitchFamily="2" charset="2"/>
              <a:buChar char="ü"/>
              <a:defRPr/>
            </a:pPr>
            <a:r>
              <a:rPr lang="en-US" altLang="zh-CN" sz="2000" i="0" u="none" strike="noStrike" dirty="0" err="1">
                <a:solidFill>
                  <a:srgbClr val="1F2329"/>
                </a:solidFill>
                <a:latin typeface="Microsoft YaHei" panose="020B0503020204020204" pitchFamily="34" charset="-122"/>
                <a:ea typeface="Microsoft YaHei" panose="020B0503020204020204" pitchFamily="34" charset="-122"/>
              </a:rPr>
              <a:t>来自Qwen</a:t>
            </a:r>
            <a:r>
              <a:rPr lang="en-US" altLang="zh-CN" sz="2000" dirty="0">
                <a:solidFill>
                  <a:srgbClr val="1F2329"/>
                </a:solidFill>
                <a:latin typeface="Microsoft YaHei" panose="020B0503020204020204" pitchFamily="34" charset="-122"/>
                <a:ea typeface="Microsoft YaHei" panose="020B0503020204020204" pitchFamily="34" charset="-122"/>
              </a:rPr>
              <a:t>-VL</a:t>
            </a:r>
            <a:r>
              <a:rPr lang="zh-CN" altLang="en-US" sz="2000" dirty="0">
                <a:solidFill>
                  <a:srgbClr val="1F2329"/>
                </a:solidFill>
                <a:latin typeface="Microsoft YaHei" panose="020B0503020204020204" pitchFamily="34" charset="-122"/>
                <a:ea typeface="Microsoft YaHei" panose="020B0503020204020204" pitchFamily="34" charset="-122"/>
              </a:rPr>
              <a:t>、</a:t>
            </a:r>
            <a:r>
              <a:rPr lang="en-US" altLang="zh-CN" sz="2000" dirty="0">
                <a:solidFill>
                  <a:srgbClr val="1F2329"/>
                </a:solidFill>
                <a:latin typeface="Microsoft YaHei" panose="020B0503020204020204" pitchFamily="34" charset="-122"/>
                <a:ea typeface="Microsoft YaHei" panose="020B0503020204020204" pitchFamily="34" charset="-122"/>
              </a:rPr>
              <a:t>Llama-3</a:t>
            </a:r>
            <a:r>
              <a:rPr lang="zh-CN" altLang="en-US" sz="2000" dirty="0">
                <a:solidFill>
                  <a:srgbClr val="1F2329"/>
                </a:solidFill>
                <a:latin typeface="Microsoft YaHei" panose="020B0503020204020204" pitchFamily="34" charset="-122"/>
                <a:ea typeface="Microsoft YaHei" panose="020B0503020204020204" pitchFamily="34" charset="-122"/>
              </a:rPr>
              <a:t>等全新大模型的监测统计</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Wingdings" pitchFamily="2" charset="2"/>
              <a:buChar char="ü"/>
              <a:defRPr/>
            </a:pPr>
            <a:r>
              <a:rPr lang="zh-CN" altLang="en-US" sz="2000" i="0" u="none" strike="noStrike" dirty="0">
                <a:solidFill>
                  <a:srgbClr val="1F2329"/>
                </a:solidFill>
                <a:latin typeface="Microsoft YaHei" panose="020B0503020204020204" pitchFamily="34" charset="-122"/>
                <a:ea typeface="Microsoft YaHei" panose="020B0503020204020204" pitchFamily="34" charset="-122"/>
              </a:rPr>
              <a:t>涵盖大语言模型、视觉模型、多模态</a:t>
            </a:r>
            <a:r>
              <a:rPr lang="zh-CN" altLang="en-US" sz="2000" dirty="0">
                <a:solidFill>
                  <a:srgbClr val="1F2329"/>
                </a:solidFill>
                <a:latin typeface="Microsoft YaHei" panose="020B0503020204020204" pitchFamily="34" charset="-122"/>
                <a:ea typeface="Microsoft YaHei" panose="020B0503020204020204" pitchFamily="34" charset="-122"/>
              </a:rPr>
              <a:t>模型</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endParaRPr lang="en-US" altLang="zh-CN" sz="20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r>
              <a:rPr lang="en-US" sz="2400" dirty="0" err="1">
                <a:solidFill>
                  <a:srgbClr val="1F2329"/>
                </a:solidFill>
                <a:latin typeface="Microsoft YaHei" panose="020B0503020204020204" pitchFamily="34" charset="-122"/>
                <a:ea typeface="Microsoft YaHei" panose="020B0503020204020204" pitchFamily="34" charset="-122"/>
              </a:rPr>
              <a:t>算子清单</a:t>
            </a:r>
            <a:r>
              <a:rPr lang="zh-CN" altLang="en-US" sz="2400" dirty="0">
                <a:solidFill>
                  <a:srgbClr val="1F2329"/>
                </a:solidFill>
                <a:latin typeface="Microsoft YaHei" panose="020B0503020204020204" pitchFamily="34" charset="-122"/>
                <a:ea typeface="Microsoft YaHei" panose="020B0503020204020204" pitchFamily="34" charset="-122"/>
              </a:rPr>
              <a:t>（截至</a:t>
            </a:r>
            <a:r>
              <a:rPr lang="en-US" altLang="zh-CN" sz="2400" dirty="0">
                <a:solidFill>
                  <a:srgbClr val="1F2329"/>
                </a:solidFill>
                <a:latin typeface="Microsoft YaHei" panose="020B0503020204020204" pitchFamily="34" charset="-122"/>
                <a:ea typeface="Microsoft YaHei" panose="020B0503020204020204" pitchFamily="34" charset="-122"/>
              </a:rPr>
              <a:t>9</a:t>
            </a:r>
            <a:r>
              <a:rPr lang="zh-CN" altLang="en-US" sz="2400" dirty="0">
                <a:solidFill>
                  <a:srgbClr val="1F2329"/>
                </a:solidFill>
                <a:latin typeface="Microsoft YaHei" panose="020B0503020204020204" pitchFamily="34" charset="-122"/>
                <a:ea typeface="Microsoft YaHei" panose="020B0503020204020204" pitchFamily="34" charset="-122"/>
              </a:rPr>
              <a:t>月</a:t>
            </a:r>
            <a:r>
              <a:rPr lang="en-US" altLang="zh-CN" sz="2400" dirty="0">
                <a:solidFill>
                  <a:srgbClr val="1F2329"/>
                </a:solidFill>
                <a:latin typeface="Microsoft YaHei" panose="020B0503020204020204" pitchFamily="34" charset="-122"/>
                <a:ea typeface="Microsoft YaHei" panose="020B0503020204020204" pitchFamily="34" charset="-122"/>
              </a:rPr>
              <a:t>5</a:t>
            </a:r>
            <a:r>
              <a:rPr lang="zh-CN" altLang="en-US" sz="2400" dirty="0">
                <a:solidFill>
                  <a:srgbClr val="1F2329"/>
                </a:solidFill>
                <a:latin typeface="Microsoft YaHei" panose="020B0503020204020204" pitchFamily="34" charset="-122"/>
                <a:ea typeface="Microsoft YaHei" panose="020B0503020204020204" pitchFamily="34" charset="-122"/>
              </a:rPr>
              <a:t>日</a:t>
            </a:r>
            <a:r>
              <a:rPr lang="en-US" altLang="zh-CN" sz="2400" dirty="0">
                <a:solidFill>
                  <a:srgbClr val="1F2329"/>
                </a:solidFill>
                <a:latin typeface="Microsoft YaHei" panose="020B0503020204020204" pitchFamily="34" charset="-122"/>
                <a:ea typeface="Microsoft YaHei" panose="020B0503020204020204" pitchFamily="34" charset="-122"/>
              </a:rPr>
              <a:t>v2.1</a:t>
            </a:r>
            <a:r>
              <a:rPr lang="zh-CN" altLang="en-US" sz="2400" dirty="0">
                <a:solidFill>
                  <a:srgbClr val="1F2329"/>
                </a:solidFill>
                <a:latin typeface="Microsoft YaHei" panose="020B0503020204020204" pitchFamily="34" charset="-122"/>
                <a:ea typeface="Microsoft YaHei" panose="020B0503020204020204" pitchFamily="34" charset="-122"/>
              </a:rPr>
              <a:t>）</a:t>
            </a:r>
            <a:endParaRPr lang="en-US" sz="24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endParaRPr lang="en-US"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Wingdings" pitchFamily="2" charset="2"/>
              <a:buChar char="ü"/>
              <a:defRPr/>
            </a:pPr>
            <a:r>
              <a:rPr lang="en-US" sz="2000" dirty="0">
                <a:solidFill>
                  <a:srgbClr val="1F2329"/>
                </a:solidFill>
                <a:latin typeface="Microsoft YaHei" panose="020B0503020204020204" pitchFamily="34" charset="-122"/>
                <a:ea typeface="Microsoft YaHei" panose="020B0503020204020204" pitchFamily="34" charset="-122"/>
              </a:rPr>
              <a:t>新增算子共</a:t>
            </a:r>
            <a:r>
              <a:rPr lang="en-US" altLang="zh-CN" sz="2000" dirty="0">
                <a:solidFill>
                  <a:srgbClr val="1F2329"/>
                </a:solidFill>
                <a:latin typeface="Microsoft YaHei" panose="020B0503020204020204" pitchFamily="34" charset="-122"/>
                <a:ea typeface="Microsoft YaHei" panose="020B0503020204020204" pitchFamily="34" charset="-122"/>
              </a:rPr>
              <a:t>37</a:t>
            </a:r>
            <a:r>
              <a:rPr lang="zh-CN" altLang="en-US" sz="2000" dirty="0">
                <a:solidFill>
                  <a:srgbClr val="1F2329"/>
                </a:solidFill>
                <a:latin typeface="Microsoft YaHei" panose="020B0503020204020204" pitchFamily="34" charset="-122"/>
                <a:ea typeface="Microsoft YaHei" panose="020B0503020204020204" pitchFamily="34" charset="-122"/>
              </a:rPr>
              <a:t>个，其中</a:t>
            </a:r>
            <a:r>
              <a:rPr lang="en-US" altLang="zh-CN" sz="2000" dirty="0">
                <a:solidFill>
                  <a:srgbClr val="1F2329"/>
                </a:solidFill>
                <a:latin typeface="Microsoft YaHei" panose="020B0503020204020204" pitchFamily="34" charset="-122"/>
                <a:ea typeface="Microsoft YaHei" panose="020B0503020204020204" pitchFamily="34" charset="-122"/>
              </a:rPr>
              <a:t>24</a:t>
            </a:r>
            <a:r>
              <a:rPr lang="zh-CN" altLang="en-US" sz="2000" dirty="0">
                <a:solidFill>
                  <a:srgbClr val="1F2329"/>
                </a:solidFill>
                <a:latin typeface="Microsoft YaHei" panose="020B0503020204020204" pitchFamily="34" charset="-122"/>
                <a:ea typeface="Microsoft YaHei" panose="020B0503020204020204" pitchFamily="34" charset="-122"/>
              </a:rPr>
              <a:t>个来自原</a:t>
            </a:r>
            <a:r>
              <a:rPr lang="en-US" altLang="zh-CN" sz="2000" dirty="0">
                <a:solidFill>
                  <a:srgbClr val="1F2329"/>
                </a:solidFill>
                <a:latin typeface="Microsoft YaHei" panose="020B0503020204020204" pitchFamily="34" charset="-122"/>
                <a:ea typeface="Microsoft YaHei" panose="020B0503020204020204" pitchFamily="34" charset="-122"/>
              </a:rPr>
              <a:t>V3</a:t>
            </a:r>
            <a:r>
              <a:rPr lang="zh-CN" altLang="en-US" sz="2000" dirty="0">
                <a:solidFill>
                  <a:srgbClr val="1F2329"/>
                </a:solidFill>
                <a:latin typeface="Microsoft YaHei" panose="020B0503020204020204" pitchFamily="34" charset="-122"/>
                <a:ea typeface="Microsoft YaHei" panose="020B0503020204020204" pitchFamily="34" charset="-122"/>
              </a:rPr>
              <a:t>计划，</a:t>
            </a:r>
            <a:r>
              <a:rPr lang="en-US" altLang="zh-CN" sz="2000" dirty="0">
                <a:solidFill>
                  <a:srgbClr val="1F2329"/>
                </a:solidFill>
                <a:latin typeface="Microsoft YaHei" panose="020B0503020204020204" pitchFamily="34" charset="-122"/>
                <a:ea typeface="Microsoft YaHei" panose="020B0503020204020204" pitchFamily="34" charset="-122"/>
              </a:rPr>
              <a:t>13</a:t>
            </a:r>
            <a:r>
              <a:rPr lang="zh-CN" altLang="en-US" sz="2000" dirty="0">
                <a:solidFill>
                  <a:srgbClr val="1F2329"/>
                </a:solidFill>
                <a:latin typeface="Microsoft YaHei" panose="020B0503020204020204" pitchFamily="34" charset="-122"/>
                <a:ea typeface="Microsoft YaHei" panose="020B0503020204020204" pitchFamily="34" charset="-122"/>
              </a:rPr>
              <a:t>个来自更新计划</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Wingdings" pitchFamily="2" charset="2"/>
              <a:buChar char="ü"/>
              <a:defRPr/>
            </a:pPr>
            <a:r>
              <a:rPr lang="zh-CN" altLang="en-US" sz="2000" dirty="0">
                <a:solidFill>
                  <a:srgbClr val="1F2329"/>
                </a:solidFill>
                <a:latin typeface="Microsoft YaHei" panose="020B0503020204020204" pitchFamily="34" charset="-122"/>
                <a:ea typeface="Microsoft YaHei" panose="020B0503020204020204" pitchFamily="34" charset="-122"/>
              </a:rPr>
              <a:t>算子总数已达到</a:t>
            </a:r>
            <a:r>
              <a:rPr lang="en-US" altLang="zh-CN" sz="2000" dirty="0">
                <a:solidFill>
                  <a:srgbClr val="1F2329"/>
                </a:solidFill>
                <a:latin typeface="Microsoft YaHei" panose="020B0503020204020204" pitchFamily="34" charset="-122"/>
                <a:ea typeface="Microsoft YaHei" panose="020B0503020204020204" pitchFamily="34" charset="-122"/>
              </a:rPr>
              <a:t>103</a:t>
            </a:r>
            <a:r>
              <a:rPr lang="zh-CN" altLang="en-US" sz="2000" dirty="0">
                <a:solidFill>
                  <a:srgbClr val="1F2329"/>
                </a:solidFill>
                <a:latin typeface="Microsoft YaHei" panose="020B0503020204020204" pitchFamily="34" charset="-122"/>
                <a:ea typeface="Microsoft YaHei" panose="020B0503020204020204" pitchFamily="34" charset="-122"/>
              </a:rPr>
              <a:t>个</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Arial" panose="020B0604020202020204" pitchFamily="34" charset="0"/>
              <a:buChar char="•"/>
              <a:defRPr/>
            </a:pPr>
            <a:endParaRPr lang="en-US" sz="20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r>
              <a:rPr lang="zh-CN" altLang="en-US" sz="2400" dirty="0">
                <a:solidFill>
                  <a:srgbClr val="1F2329"/>
                </a:solidFill>
                <a:latin typeface="Microsoft YaHei" panose="020B0503020204020204" pitchFamily="34" charset="-122"/>
                <a:ea typeface="Microsoft YaHei" panose="020B0503020204020204" pitchFamily="34" charset="-122"/>
              </a:rPr>
              <a:t>支持模型</a:t>
            </a:r>
            <a:endParaRPr lang="en-US" altLang="zh-CN" sz="2400" dirty="0">
              <a:solidFill>
                <a:srgbClr val="1F2329"/>
              </a:solidFill>
              <a:latin typeface="Microsoft YaHei" panose="020B0503020204020204" pitchFamily="34" charset="-122"/>
              <a:ea typeface="Microsoft YaHei" panose="020B0503020204020204" pitchFamily="34" charset="-122"/>
            </a:endParaRPr>
          </a:p>
          <a:p>
            <a:pPr lvl="0" algn="l">
              <a:lnSpc>
                <a:spcPct val="100000"/>
              </a:lnSpc>
              <a:buClr>
                <a:srgbClr val="1F2329"/>
              </a:buClr>
              <a:defRPr/>
            </a:pPr>
            <a:endParaRPr lang="en-US"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Wingdings" pitchFamily="2" charset="2"/>
              <a:buChar char="ü"/>
              <a:defRPr/>
            </a:pPr>
            <a:r>
              <a:rPr lang="en-US" sz="2000" dirty="0">
                <a:solidFill>
                  <a:srgbClr val="1F2329"/>
                </a:solidFill>
                <a:latin typeface="Microsoft YaHei" panose="020B0503020204020204" pitchFamily="34" charset="-122"/>
                <a:ea typeface="Microsoft YaHei" panose="020B0503020204020204" pitchFamily="34" charset="-122"/>
              </a:rPr>
              <a:t>Llava-1.5-7B</a:t>
            </a:r>
            <a:r>
              <a:rPr lang="zh-CN" altLang="en-US" sz="2000" dirty="0">
                <a:solidFill>
                  <a:srgbClr val="1F2329"/>
                </a:solidFill>
                <a:latin typeface="Microsoft YaHei" panose="020B0503020204020204" pitchFamily="34" charset="-122"/>
                <a:ea typeface="Microsoft YaHei" panose="020B0503020204020204" pitchFamily="34" charset="-122"/>
              </a:rPr>
              <a:t>  </a:t>
            </a:r>
            <a:r>
              <a:rPr lang="en-US" altLang="zh-CN" sz="2000" dirty="0">
                <a:solidFill>
                  <a:srgbClr val="1F2329"/>
                </a:solidFill>
                <a:latin typeface="Microsoft YaHei" panose="020B0503020204020204" pitchFamily="34" charset="-122"/>
                <a:ea typeface="Microsoft YaHei" panose="020B0503020204020204" pitchFamily="34" charset="-122"/>
              </a:rPr>
              <a:t> 	</a:t>
            </a:r>
            <a:r>
              <a:rPr lang="en-US" sz="2000" dirty="0" err="1">
                <a:solidFill>
                  <a:srgbClr val="1F2329"/>
                </a:solidFill>
                <a:latin typeface="Microsoft YaHei" panose="020B0503020204020204" pitchFamily="34" charset="-122"/>
                <a:ea typeface="Microsoft YaHei" panose="020B0503020204020204" pitchFamily="34" charset="-122"/>
              </a:rPr>
              <a:t>推理</a:t>
            </a:r>
            <a:r>
              <a:rPr lang="zh-CN" altLang="en-US" sz="2000" dirty="0">
                <a:solidFill>
                  <a:srgbClr val="1F2329"/>
                </a:solidFill>
                <a:latin typeface="Microsoft YaHei" panose="020B0503020204020204" pitchFamily="34" charset="-122"/>
                <a:ea typeface="Microsoft YaHei" panose="020B0503020204020204" pitchFamily="34" charset="-122"/>
              </a:rPr>
              <a:t>：已加入仓库</a:t>
            </a:r>
            <a:r>
              <a:rPr lang="en-US" altLang="zh-CN" sz="2000" dirty="0">
                <a:solidFill>
                  <a:srgbClr val="1F2329"/>
                </a:solidFill>
                <a:latin typeface="Microsoft YaHei" panose="020B0503020204020204" pitchFamily="34" charset="-122"/>
                <a:ea typeface="Microsoft YaHei" panose="020B0503020204020204" pitchFamily="34" charset="-122"/>
              </a:rPr>
              <a:t>example</a:t>
            </a:r>
            <a:endParaRPr lang="en-US"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Wingdings" pitchFamily="2" charset="2"/>
              <a:buChar char="ü"/>
              <a:defRPr/>
            </a:pPr>
            <a:r>
              <a:rPr lang="en-US" sz="2000" dirty="0">
                <a:solidFill>
                  <a:srgbClr val="1F2329"/>
                </a:solidFill>
                <a:latin typeface="Microsoft YaHei" panose="020B0503020204020204" pitchFamily="34" charset="-122"/>
                <a:ea typeface="Microsoft YaHei" panose="020B0503020204020204" pitchFamily="34" charset="-122"/>
              </a:rPr>
              <a:t>Emu-3-7B       	</a:t>
            </a:r>
            <a:r>
              <a:rPr lang="en-US" sz="2000" dirty="0" err="1">
                <a:solidFill>
                  <a:srgbClr val="1F2329"/>
                </a:solidFill>
                <a:latin typeface="Microsoft YaHei" panose="020B0503020204020204" pitchFamily="34" charset="-122"/>
                <a:ea typeface="Microsoft YaHei" panose="020B0503020204020204" pitchFamily="34" charset="-122"/>
              </a:rPr>
              <a:t>推理</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Wingdings" pitchFamily="2" charset="2"/>
              <a:buChar char="ü"/>
              <a:defRPr/>
            </a:pPr>
            <a:r>
              <a:rPr lang="en-US" altLang="zh-CN" sz="2000" dirty="0">
                <a:solidFill>
                  <a:srgbClr val="1F2329"/>
                </a:solidFill>
                <a:latin typeface="Microsoft YaHei" panose="020B0503020204020204" pitchFamily="34" charset="-122"/>
                <a:ea typeface="Microsoft YaHei" panose="020B0503020204020204" pitchFamily="34" charset="-122"/>
              </a:rPr>
              <a:t>Qwen-2-0.5B</a:t>
            </a:r>
            <a:r>
              <a:rPr lang="zh-CN" altLang="en-US" sz="2000" dirty="0">
                <a:solidFill>
                  <a:srgbClr val="1F2329"/>
                </a:solidFill>
                <a:latin typeface="Microsoft YaHei" panose="020B0503020204020204" pitchFamily="34" charset="-122"/>
                <a:ea typeface="Microsoft YaHei" panose="020B0503020204020204" pitchFamily="34" charset="-122"/>
              </a:rPr>
              <a:t> </a:t>
            </a:r>
            <a:r>
              <a:rPr lang="en-US" altLang="zh-CN" sz="2000" dirty="0">
                <a:solidFill>
                  <a:srgbClr val="1F2329"/>
                </a:solidFill>
                <a:latin typeface="Microsoft YaHei" panose="020B0503020204020204" pitchFamily="34" charset="-122"/>
                <a:ea typeface="Microsoft YaHei" panose="020B0503020204020204" pitchFamily="34" charset="-122"/>
              </a:rPr>
              <a:t> 	</a:t>
            </a:r>
            <a:r>
              <a:rPr lang="en-US" altLang="zh-CN" sz="2000" dirty="0" err="1">
                <a:solidFill>
                  <a:srgbClr val="1F2329"/>
                </a:solidFill>
                <a:latin typeface="Microsoft YaHei" panose="020B0503020204020204" pitchFamily="34" charset="-122"/>
                <a:ea typeface="Microsoft YaHei" panose="020B0503020204020204" pitchFamily="34" charset="-122"/>
              </a:rPr>
              <a:t>训练</a:t>
            </a:r>
            <a:endParaRPr lang="en-US" altLang="zh-CN"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Wingdings" pitchFamily="2" charset="2"/>
              <a:buChar char="ü"/>
              <a:defRPr/>
            </a:pPr>
            <a:r>
              <a:rPr lang="en-US" sz="2000" dirty="0">
                <a:solidFill>
                  <a:srgbClr val="1F2329"/>
                </a:solidFill>
                <a:latin typeface="Microsoft YaHei" panose="020B0503020204020204" pitchFamily="34" charset="-122"/>
                <a:ea typeface="Microsoft YaHei" panose="020B0503020204020204" pitchFamily="34" charset="-122"/>
              </a:rPr>
              <a:t>SmolLM-135M-k76	</a:t>
            </a:r>
            <a:r>
              <a:rPr lang="en-US" sz="2000" dirty="0" err="1">
                <a:solidFill>
                  <a:srgbClr val="1F2329"/>
                </a:solidFill>
                <a:latin typeface="Microsoft YaHei" panose="020B0503020204020204" pitchFamily="34" charset="-122"/>
                <a:ea typeface="Microsoft YaHei" panose="020B0503020204020204" pitchFamily="34" charset="-122"/>
              </a:rPr>
              <a:t>训练</a:t>
            </a:r>
            <a:endParaRPr lang="en-US" sz="2000" dirty="0">
              <a:solidFill>
                <a:srgbClr val="1F2329"/>
              </a:solidFill>
              <a:latin typeface="Microsoft YaHei" panose="020B0503020204020204" pitchFamily="34" charset="-122"/>
              <a:ea typeface="Microsoft YaHei" panose="020B0503020204020204" pitchFamily="34" charset="-122"/>
            </a:endParaRPr>
          </a:p>
          <a:p>
            <a:pPr marL="342900" lvl="0" indent="-342900" algn="l">
              <a:lnSpc>
                <a:spcPct val="100000"/>
              </a:lnSpc>
              <a:buClr>
                <a:srgbClr val="1F2329"/>
              </a:buClr>
              <a:buFont typeface="Wingdings" pitchFamily="2" charset="2"/>
              <a:buChar char="ü"/>
              <a:defRPr/>
            </a:pPr>
            <a:endParaRPr lang="en-US" sz="2000" dirty="0">
              <a:solidFill>
                <a:srgbClr val="1F2329"/>
              </a:solidFill>
              <a:latin typeface="Microsoft YaHei" panose="020B0503020204020204" pitchFamily="34" charset="-122"/>
              <a:ea typeface="Microsoft YaHei" panose="020B0503020204020204" pitchFamily="34" charset="-122"/>
            </a:endParaRPr>
          </a:p>
        </p:txBody>
      </p:sp>
      <p:pic>
        <p:nvPicPr>
          <p:cNvPr id="6" name="图片 5" descr="图标&#10;&#10;描述已自动生成">
            <a:extLst>
              <a:ext uri="{FF2B5EF4-FFF2-40B4-BE49-F238E27FC236}">
                <a16:creationId xmlns:a16="http://schemas.microsoft.com/office/drawing/2014/main" id="{F1FB397D-BAB0-EEAB-1FE1-143146CBD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1"/>
            <a:ext cx="1083254" cy="6858001"/>
          </a:xfrm>
          <a:prstGeom prst="rect">
            <a:avLst/>
          </a:prstGeom>
        </p:spPr>
      </p:pic>
      <p:pic>
        <p:nvPicPr>
          <p:cNvPr id="3" name="图形 2" descr="机器人 纯色填充">
            <a:extLst>
              <a:ext uri="{FF2B5EF4-FFF2-40B4-BE49-F238E27FC236}">
                <a16:creationId xmlns:a16="http://schemas.microsoft.com/office/drawing/2014/main" id="{CCFE9A96-B3D2-3855-68A3-76B34FA04D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6926" y="4182311"/>
            <a:ext cx="735964" cy="735964"/>
          </a:xfrm>
          <a:prstGeom prst="rect">
            <a:avLst/>
          </a:prstGeom>
        </p:spPr>
      </p:pic>
      <p:pic>
        <p:nvPicPr>
          <p:cNvPr id="5" name="图形 4" descr="日程表 纯色填充">
            <a:extLst>
              <a:ext uri="{FF2B5EF4-FFF2-40B4-BE49-F238E27FC236}">
                <a16:creationId xmlns:a16="http://schemas.microsoft.com/office/drawing/2014/main" id="{ABEB4AE0-7130-1DD8-32FB-BCAC39AC68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6926" y="1061279"/>
            <a:ext cx="735964" cy="735964"/>
          </a:xfrm>
          <a:prstGeom prst="rect">
            <a:avLst/>
          </a:prstGeom>
        </p:spPr>
      </p:pic>
      <p:pic>
        <p:nvPicPr>
          <p:cNvPr id="8" name="图形 7" descr="清单 纯色填充">
            <a:extLst>
              <a:ext uri="{FF2B5EF4-FFF2-40B4-BE49-F238E27FC236}">
                <a16:creationId xmlns:a16="http://schemas.microsoft.com/office/drawing/2014/main" id="{8C039567-C1DC-D50D-E45B-5A87B309E3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6926" y="2587157"/>
            <a:ext cx="735964" cy="735964"/>
          </a:xfrm>
          <a:prstGeom prst="rect">
            <a:avLst/>
          </a:prstGeom>
        </p:spPr>
      </p:pic>
    </p:spTree>
    <p:extLst>
      <p:ext uri="{BB962C8B-B14F-4D97-AF65-F5344CB8AC3E}">
        <p14:creationId xmlns:p14="http://schemas.microsoft.com/office/powerpoint/2010/main" val="166871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FlagGems新增算子</a:t>
            </a:r>
            <a:endParaRPr lang="en-US" dirty="0">
              <a:solidFill>
                <a:srgbClr val="0070C0"/>
              </a:solidFill>
            </a:endParaRPr>
          </a:p>
        </p:txBody>
      </p:sp>
      <p:sp>
        <p:nvSpPr>
          <p:cNvPr id="20" name="燕尾形 19">
            <a:extLst>
              <a:ext uri="{FF2B5EF4-FFF2-40B4-BE49-F238E27FC236}">
                <a16:creationId xmlns:a16="http://schemas.microsoft.com/office/drawing/2014/main" id="{404F6E45-0AB1-D8F3-C162-A3472E39CF11}"/>
              </a:ext>
            </a:extLst>
          </p:cNvPr>
          <p:cNvSpPr/>
          <p:nvPr/>
        </p:nvSpPr>
        <p:spPr>
          <a:xfrm>
            <a:off x="1198970" y="1352515"/>
            <a:ext cx="2157486" cy="352425"/>
          </a:xfrm>
          <a:prstGeom prst="chevron">
            <a:avLst/>
          </a:prstGeom>
          <a:solidFill>
            <a:srgbClr val="349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Tensor</a:t>
            </a:r>
            <a:endParaRPr kumimoji="1" lang="zh-CN" altLang="en-US" b="1" dirty="0">
              <a:solidFill>
                <a:schemeClr val="bg1"/>
              </a:solidFill>
            </a:endParaRPr>
          </a:p>
        </p:txBody>
      </p:sp>
      <p:sp>
        <p:nvSpPr>
          <p:cNvPr id="21" name="燕尾形 20">
            <a:extLst>
              <a:ext uri="{FF2B5EF4-FFF2-40B4-BE49-F238E27FC236}">
                <a16:creationId xmlns:a16="http://schemas.microsoft.com/office/drawing/2014/main" id="{3AE21398-639D-ABE2-6FD8-F44E4111039D}"/>
              </a:ext>
            </a:extLst>
          </p:cNvPr>
          <p:cNvSpPr/>
          <p:nvPr/>
        </p:nvSpPr>
        <p:spPr>
          <a:xfrm>
            <a:off x="1198970" y="3086855"/>
            <a:ext cx="2157486" cy="352425"/>
          </a:xfrm>
          <a:prstGeom prst="chevron">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NeuralNetwork</a:t>
            </a:r>
            <a:endParaRPr kumimoji="1" lang="zh-CN" altLang="en-US" b="1" dirty="0">
              <a:solidFill>
                <a:schemeClr val="bg1"/>
              </a:solidFill>
            </a:endParaRPr>
          </a:p>
        </p:txBody>
      </p:sp>
      <p:sp>
        <p:nvSpPr>
          <p:cNvPr id="22" name="燕尾形 21">
            <a:extLst>
              <a:ext uri="{FF2B5EF4-FFF2-40B4-BE49-F238E27FC236}">
                <a16:creationId xmlns:a16="http://schemas.microsoft.com/office/drawing/2014/main" id="{06636D16-490A-0A86-1BD6-49D1B2CA9B31}"/>
              </a:ext>
            </a:extLst>
          </p:cNvPr>
          <p:cNvSpPr/>
          <p:nvPr/>
        </p:nvSpPr>
        <p:spPr>
          <a:xfrm>
            <a:off x="1198970" y="3637967"/>
            <a:ext cx="2157486" cy="352425"/>
          </a:xfrm>
          <a:prstGeom prst="chevron">
            <a:avLst/>
          </a:prstGeom>
          <a:solidFill>
            <a:srgbClr val="7595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BasicMath</a:t>
            </a:r>
            <a:endParaRPr kumimoji="1" lang="zh-CN" altLang="en-US" b="1" dirty="0">
              <a:solidFill>
                <a:schemeClr val="bg1"/>
              </a:solidFill>
            </a:endParaRPr>
          </a:p>
        </p:txBody>
      </p:sp>
      <p:graphicFrame>
        <p:nvGraphicFramePr>
          <p:cNvPr id="2" name="表格 1">
            <a:extLst>
              <a:ext uri="{FF2B5EF4-FFF2-40B4-BE49-F238E27FC236}">
                <a16:creationId xmlns:a16="http://schemas.microsoft.com/office/drawing/2014/main" id="{A23E23B0-C47F-373D-2C25-0E3163A80EF8}"/>
              </a:ext>
            </a:extLst>
          </p:cNvPr>
          <p:cNvGraphicFramePr>
            <a:graphicFrameLocks noGrp="1"/>
          </p:cNvGraphicFramePr>
          <p:nvPr>
            <p:extLst>
              <p:ext uri="{D42A27DB-BD31-4B8C-83A1-F6EECF244321}">
                <p14:modId xmlns:p14="http://schemas.microsoft.com/office/powerpoint/2010/main" val="2921038135"/>
              </p:ext>
            </p:extLst>
          </p:nvPr>
        </p:nvGraphicFramePr>
        <p:xfrm>
          <a:off x="3626564" y="1352515"/>
          <a:ext cx="6584176" cy="1734340"/>
        </p:xfrm>
        <a:graphic>
          <a:graphicData uri="http://schemas.openxmlformats.org/drawingml/2006/table">
            <a:tbl>
              <a:tblPr firstRow="1" bandRow="1">
                <a:tableStyleId>{5C22544A-7EE6-4342-B048-85BDC9FD1C3A}</a:tableStyleId>
              </a:tblPr>
              <a:tblGrid>
                <a:gridCol w="1646044">
                  <a:extLst>
                    <a:ext uri="{9D8B030D-6E8A-4147-A177-3AD203B41FA5}">
                      <a16:colId xmlns:a16="http://schemas.microsoft.com/office/drawing/2014/main" val="397614391"/>
                    </a:ext>
                  </a:extLst>
                </a:gridCol>
                <a:gridCol w="1646044">
                  <a:extLst>
                    <a:ext uri="{9D8B030D-6E8A-4147-A177-3AD203B41FA5}">
                      <a16:colId xmlns:a16="http://schemas.microsoft.com/office/drawing/2014/main" val="3399651398"/>
                    </a:ext>
                  </a:extLst>
                </a:gridCol>
                <a:gridCol w="1646044">
                  <a:extLst>
                    <a:ext uri="{9D8B030D-6E8A-4147-A177-3AD203B41FA5}">
                      <a16:colId xmlns:a16="http://schemas.microsoft.com/office/drawing/2014/main" val="3922001966"/>
                    </a:ext>
                  </a:extLst>
                </a:gridCol>
                <a:gridCol w="1646044">
                  <a:extLst>
                    <a:ext uri="{9D8B030D-6E8A-4147-A177-3AD203B41FA5}">
                      <a16:colId xmlns:a16="http://schemas.microsoft.com/office/drawing/2014/main" val="3792002104"/>
                    </a:ext>
                  </a:extLst>
                </a:gridCol>
              </a:tblGrid>
              <a:tr h="342145">
                <a:tc gridSpan="4">
                  <a:txBody>
                    <a:bodyPr/>
                    <a:lstStyle/>
                    <a:p>
                      <a:pPr algn="ctr"/>
                      <a:r>
                        <a:rPr lang="en-US" altLang="zh-CN" dirty="0"/>
                        <a:t>16 Tensor Operators</a:t>
                      </a:r>
                      <a:endParaRPr lang="zh-CN" altLang="en-US" dirty="0"/>
                    </a:p>
                  </a:txBody>
                  <a:tcP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solidFill>
                  </a:tcPr>
                </a:tc>
                <a:tc hMerge="1">
                  <a:txBody>
                    <a:bodyPr/>
                    <a:lstStyle/>
                    <a:p>
                      <a:endParaRPr dirty="0"/>
                    </a:p>
                  </a:txBody>
                  <a:tcPr>
                    <a:lnL w="12700"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solidFill>
                  </a:tcPr>
                </a:tc>
                <a:tc hMerge="1">
                  <a:txBody>
                    <a:bodyPr/>
                    <a:lstStyle/>
                    <a:p>
                      <a:pPr algn="ct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94BA"/>
                    </a:solidFill>
                  </a:tcPr>
                </a:tc>
                <a:tc hMerge="1">
                  <a:txBody>
                    <a:bodyPr/>
                    <a:lstStyle/>
                    <a:p>
                      <a:pPr algn="ctr"/>
                      <a:endParaRPr lang="zh-CN" altLang="en-US" dirty="0"/>
                    </a:p>
                  </a:txBody>
                  <a:tcP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solidFill>
                  </a:tcPr>
                </a:tc>
                <a:extLst>
                  <a:ext uri="{0D108BD9-81ED-4DB2-BD59-A6C34878D82A}">
                    <a16:rowId xmlns:a16="http://schemas.microsoft.com/office/drawing/2014/main" val="3004289460"/>
                  </a:ext>
                </a:extLst>
              </a:tr>
              <a:tr h="342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where</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algn="ctr"/>
                      <a:r>
                        <a:rPr lang="en-US" altLang="zh-CN" sz="1600" dirty="0"/>
                        <a:t>tile</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algn="ctr"/>
                      <a:r>
                        <a:rPr lang="en" altLang="zh-CN" sz="1600" dirty="0"/>
                        <a:t>ones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algn="ctr"/>
                      <a:r>
                        <a:rPr lang="en-US" altLang="zh-CN" sz="1600" dirty="0"/>
                        <a:t>full</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extLst>
                  <a:ext uri="{0D108BD9-81ED-4DB2-BD59-A6C34878D82A}">
                    <a16:rowId xmlns:a16="http://schemas.microsoft.com/office/drawing/2014/main" val="2265409501"/>
                  </a:ext>
                </a:extLst>
              </a:tr>
              <a:tr h="342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t>arange</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algn="ctr"/>
                      <a:r>
                        <a:rPr lang="en-US" altLang="zh-CN" sz="1600" dirty="0"/>
                        <a:t>unique</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algn="ctr"/>
                      <a:r>
                        <a:rPr lang="en" altLang="zh-CN" sz="1600" dirty="0" err="1"/>
                        <a:t>ones_like</a:t>
                      </a:r>
                      <a:endParaRPr lang="en" altLang="zh-C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algn="ctr"/>
                      <a:r>
                        <a:rPr lang="en-US" altLang="zh-CN" sz="1600" dirty="0" err="1"/>
                        <a:t>full_like</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extLst>
                  <a:ext uri="{0D108BD9-81ED-4DB2-BD59-A6C34878D82A}">
                    <a16:rowId xmlns:a16="http://schemas.microsoft.com/office/drawing/2014/main" val="1201565823"/>
                  </a:ext>
                </a:extLst>
              </a:tr>
              <a:tr h="342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repeat</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algn="ctr"/>
                      <a:r>
                        <a:rPr lang="en-US" altLang="zh-CN" sz="1600" dirty="0" err="1"/>
                        <a:t>index_select</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algn="ctr"/>
                      <a:r>
                        <a:rPr lang="en" altLang="zh-CN" sz="1600" dirty="0"/>
                        <a:t>zeros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flip</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extLst>
                  <a:ext uri="{0D108BD9-81ED-4DB2-BD59-A6C34878D82A}">
                    <a16:rowId xmlns:a16="http://schemas.microsoft.com/office/drawing/2014/main" val="1649621003"/>
                  </a:ext>
                </a:extLst>
              </a:tr>
              <a:tr h="342145">
                <a:tc>
                  <a:txBody>
                    <a:bodyPr/>
                    <a:lstStyle/>
                    <a:p>
                      <a:pPr algn="ctr"/>
                      <a:r>
                        <a:rPr lang="en-US" altLang="zh-CN" sz="1600" dirty="0" err="1"/>
                        <a:t>masked_fill</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t>masked_select</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dirty="0" err="1"/>
                        <a:t>zeros_like</a:t>
                      </a:r>
                      <a:endParaRPr lang="en" altLang="zh-C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pad</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alpha val="4706"/>
                      </a:srgbClr>
                    </a:solidFill>
                  </a:tcPr>
                </a:tc>
                <a:extLst>
                  <a:ext uri="{0D108BD9-81ED-4DB2-BD59-A6C34878D82A}">
                    <a16:rowId xmlns:a16="http://schemas.microsoft.com/office/drawing/2014/main" val="1131057801"/>
                  </a:ext>
                </a:extLst>
              </a:tr>
            </a:tbl>
          </a:graphicData>
        </a:graphic>
      </p:graphicFrame>
      <p:sp>
        <p:nvSpPr>
          <p:cNvPr id="5" name="燕尾形 4">
            <a:extLst>
              <a:ext uri="{FF2B5EF4-FFF2-40B4-BE49-F238E27FC236}">
                <a16:creationId xmlns:a16="http://schemas.microsoft.com/office/drawing/2014/main" id="{5CF51C65-A7E7-5468-138F-6F2C04642603}"/>
              </a:ext>
            </a:extLst>
          </p:cNvPr>
          <p:cNvSpPr/>
          <p:nvPr/>
        </p:nvSpPr>
        <p:spPr>
          <a:xfrm>
            <a:off x="1198970" y="4189079"/>
            <a:ext cx="2157486" cy="352425"/>
          </a:xfrm>
          <a:prstGeom prst="chevron">
            <a:avLst/>
          </a:prstGeom>
          <a:solidFill>
            <a:srgbClr val="486B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Distribution</a:t>
            </a:r>
            <a:endParaRPr kumimoji="1" lang="zh-CN" altLang="en-US" b="1" dirty="0">
              <a:solidFill>
                <a:schemeClr val="bg1"/>
              </a:solidFill>
            </a:endParaRPr>
          </a:p>
        </p:txBody>
      </p:sp>
      <p:sp>
        <p:nvSpPr>
          <p:cNvPr id="3" name="燕尾形 2">
            <a:extLst>
              <a:ext uri="{FF2B5EF4-FFF2-40B4-BE49-F238E27FC236}">
                <a16:creationId xmlns:a16="http://schemas.microsoft.com/office/drawing/2014/main" id="{440E75A8-D4BC-AAE0-A603-874CABA878C0}"/>
              </a:ext>
            </a:extLst>
          </p:cNvPr>
          <p:cNvSpPr/>
          <p:nvPr/>
        </p:nvSpPr>
        <p:spPr>
          <a:xfrm>
            <a:off x="1198970" y="4740191"/>
            <a:ext cx="2157486" cy="352425"/>
          </a:xfrm>
          <a:prstGeom prst="chevron">
            <a:avLst/>
          </a:prstGeom>
          <a:solidFill>
            <a:srgbClr val="A5C8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Science</a:t>
            </a:r>
            <a:endParaRPr kumimoji="1" lang="zh-CN" altLang="en-US" b="1" dirty="0">
              <a:solidFill>
                <a:schemeClr val="bg1"/>
              </a:solidFill>
            </a:endParaRPr>
          </a:p>
        </p:txBody>
      </p:sp>
    </p:spTree>
    <p:extLst>
      <p:ext uri="{BB962C8B-B14F-4D97-AF65-F5344CB8AC3E}">
        <p14:creationId xmlns:p14="http://schemas.microsoft.com/office/powerpoint/2010/main" val="407983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911EF47F-69D1-C568-88FF-6707B870A522}"/>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FlagGems新增算子</a:t>
            </a:r>
            <a:endParaRPr lang="en-US" dirty="0">
              <a:solidFill>
                <a:srgbClr val="0070C0"/>
              </a:solidFill>
            </a:endParaRPr>
          </a:p>
        </p:txBody>
      </p:sp>
      <p:sp>
        <p:nvSpPr>
          <p:cNvPr id="18" name="燕尾形 17">
            <a:extLst>
              <a:ext uri="{FF2B5EF4-FFF2-40B4-BE49-F238E27FC236}">
                <a16:creationId xmlns:a16="http://schemas.microsoft.com/office/drawing/2014/main" id="{F9CCA386-2DD6-AABA-50AC-472D30A2257B}"/>
              </a:ext>
            </a:extLst>
          </p:cNvPr>
          <p:cNvSpPr/>
          <p:nvPr/>
        </p:nvSpPr>
        <p:spPr>
          <a:xfrm>
            <a:off x="1198970" y="1352515"/>
            <a:ext cx="2157486" cy="352425"/>
          </a:xfrm>
          <a:prstGeom prst="chevron">
            <a:avLst/>
          </a:prstGeom>
          <a:solidFill>
            <a:srgbClr val="349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Tensor</a:t>
            </a:r>
            <a:endParaRPr kumimoji="1" lang="zh-CN" altLang="en-US" b="1" dirty="0">
              <a:solidFill>
                <a:schemeClr val="bg1"/>
              </a:solidFill>
            </a:endParaRPr>
          </a:p>
        </p:txBody>
      </p:sp>
      <p:sp>
        <p:nvSpPr>
          <p:cNvPr id="19" name="燕尾形 18">
            <a:extLst>
              <a:ext uri="{FF2B5EF4-FFF2-40B4-BE49-F238E27FC236}">
                <a16:creationId xmlns:a16="http://schemas.microsoft.com/office/drawing/2014/main" id="{F5E683E8-C5FF-C9A9-CFB1-218934EFE3C3}"/>
              </a:ext>
            </a:extLst>
          </p:cNvPr>
          <p:cNvSpPr/>
          <p:nvPr/>
        </p:nvSpPr>
        <p:spPr>
          <a:xfrm>
            <a:off x="1198970" y="1899879"/>
            <a:ext cx="2157486" cy="352425"/>
          </a:xfrm>
          <a:prstGeom prst="chevron">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NeuralNetwork</a:t>
            </a:r>
            <a:endParaRPr kumimoji="1" lang="zh-CN" altLang="en-US" b="1" dirty="0">
              <a:solidFill>
                <a:schemeClr val="bg1"/>
              </a:solidFill>
            </a:endParaRPr>
          </a:p>
        </p:txBody>
      </p:sp>
      <p:sp>
        <p:nvSpPr>
          <p:cNvPr id="21" name="燕尾形 20">
            <a:extLst>
              <a:ext uri="{FF2B5EF4-FFF2-40B4-BE49-F238E27FC236}">
                <a16:creationId xmlns:a16="http://schemas.microsoft.com/office/drawing/2014/main" id="{8A540BD5-7315-5E08-8BE8-8FAC0ABAFD75}"/>
              </a:ext>
            </a:extLst>
          </p:cNvPr>
          <p:cNvSpPr/>
          <p:nvPr/>
        </p:nvSpPr>
        <p:spPr>
          <a:xfrm>
            <a:off x="1198970" y="2812180"/>
            <a:ext cx="2157486" cy="352425"/>
          </a:xfrm>
          <a:prstGeom prst="chevron">
            <a:avLst/>
          </a:prstGeom>
          <a:solidFill>
            <a:srgbClr val="7595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BasicMath</a:t>
            </a:r>
            <a:endParaRPr kumimoji="1" lang="zh-CN" altLang="en-US" b="1" dirty="0">
              <a:solidFill>
                <a:schemeClr val="bg1"/>
              </a:solidFill>
            </a:endParaRPr>
          </a:p>
        </p:txBody>
      </p:sp>
      <p:sp>
        <p:nvSpPr>
          <p:cNvPr id="23" name="燕尾形 22">
            <a:extLst>
              <a:ext uri="{FF2B5EF4-FFF2-40B4-BE49-F238E27FC236}">
                <a16:creationId xmlns:a16="http://schemas.microsoft.com/office/drawing/2014/main" id="{853D2A88-B3B0-8CAA-B695-C45544EC6F0A}"/>
              </a:ext>
            </a:extLst>
          </p:cNvPr>
          <p:cNvSpPr/>
          <p:nvPr/>
        </p:nvSpPr>
        <p:spPr>
          <a:xfrm>
            <a:off x="1198970" y="3363292"/>
            <a:ext cx="2157486" cy="352425"/>
          </a:xfrm>
          <a:prstGeom prst="chevron">
            <a:avLst/>
          </a:prstGeom>
          <a:solidFill>
            <a:srgbClr val="486B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Distribution</a:t>
            </a:r>
            <a:endParaRPr kumimoji="1" lang="zh-CN" altLang="en-US" b="1" dirty="0">
              <a:solidFill>
                <a:schemeClr val="bg1"/>
              </a:solidFill>
            </a:endParaRPr>
          </a:p>
        </p:txBody>
      </p:sp>
      <p:sp>
        <p:nvSpPr>
          <p:cNvPr id="24" name="燕尾形 23">
            <a:extLst>
              <a:ext uri="{FF2B5EF4-FFF2-40B4-BE49-F238E27FC236}">
                <a16:creationId xmlns:a16="http://schemas.microsoft.com/office/drawing/2014/main" id="{927248F2-FB7B-5B78-4F68-D769AE753E99}"/>
              </a:ext>
            </a:extLst>
          </p:cNvPr>
          <p:cNvSpPr/>
          <p:nvPr/>
        </p:nvSpPr>
        <p:spPr>
          <a:xfrm>
            <a:off x="1198970" y="3914404"/>
            <a:ext cx="2157486" cy="352425"/>
          </a:xfrm>
          <a:prstGeom prst="chevron">
            <a:avLst/>
          </a:prstGeom>
          <a:solidFill>
            <a:srgbClr val="A5C8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Science</a:t>
            </a:r>
            <a:endParaRPr kumimoji="1" lang="zh-CN" altLang="en-US" b="1" dirty="0">
              <a:solidFill>
                <a:schemeClr val="bg1"/>
              </a:solidFill>
            </a:endParaRPr>
          </a:p>
        </p:txBody>
      </p:sp>
      <p:graphicFrame>
        <p:nvGraphicFramePr>
          <p:cNvPr id="25" name="表格 24">
            <a:extLst>
              <a:ext uri="{FF2B5EF4-FFF2-40B4-BE49-F238E27FC236}">
                <a16:creationId xmlns:a16="http://schemas.microsoft.com/office/drawing/2014/main" id="{FD7281E1-FCBE-69B9-FB89-A02BB39C6101}"/>
              </a:ext>
            </a:extLst>
          </p:cNvPr>
          <p:cNvGraphicFramePr>
            <a:graphicFrameLocks noGrp="1"/>
          </p:cNvGraphicFramePr>
          <p:nvPr>
            <p:extLst>
              <p:ext uri="{D42A27DB-BD31-4B8C-83A1-F6EECF244321}">
                <p14:modId xmlns:p14="http://schemas.microsoft.com/office/powerpoint/2010/main" val="3532348678"/>
              </p:ext>
            </p:extLst>
          </p:nvPr>
        </p:nvGraphicFramePr>
        <p:xfrm>
          <a:off x="3626565" y="1899879"/>
          <a:ext cx="6584175" cy="707905"/>
        </p:xfrm>
        <a:graphic>
          <a:graphicData uri="http://schemas.openxmlformats.org/drawingml/2006/table">
            <a:tbl>
              <a:tblPr firstRow="1" bandRow="1">
                <a:tableStyleId>{5C22544A-7EE6-4342-B048-85BDC9FD1C3A}</a:tableStyleId>
              </a:tblPr>
              <a:tblGrid>
                <a:gridCol w="2194725">
                  <a:extLst>
                    <a:ext uri="{9D8B030D-6E8A-4147-A177-3AD203B41FA5}">
                      <a16:colId xmlns:a16="http://schemas.microsoft.com/office/drawing/2014/main" val="397614391"/>
                    </a:ext>
                  </a:extLst>
                </a:gridCol>
                <a:gridCol w="2194725">
                  <a:extLst>
                    <a:ext uri="{9D8B030D-6E8A-4147-A177-3AD203B41FA5}">
                      <a16:colId xmlns:a16="http://schemas.microsoft.com/office/drawing/2014/main" val="3399651398"/>
                    </a:ext>
                  </a:extLst>
                </a:gridCol>
                <a:gridCol w="2194725">
                  <a:extLst>
                    <a:ext uri="{9D8B030D-6E8A-4147-A177-3AD203B41FA5}">
                      <a16:colId xmlns:a16="http://schemas.microsoft.com/office/drawing/2014/main" val="3922001966"/>
                    </a:ext>
                  </a:extLst>
                </a:gridCol>
              </a:tblGrid>
              <a:tr h="342145">
                <a:tc gridSpan="3">
                  <a:txBody>
                    <a:bodyPr/>
                    <a:lstStyle/>
                    <a:p>
                      <a:pPr algn="ctr"/>
                      <a:r>
                        <a:rPr lang="en-US" altLang="zh-CN" dirty="0"/>
                        <a:t>1 NN Operators</a:t>
                      </a:r>
                      <a:endParaRPr lang="zh-CN" altLang="en-US" dirty="0"/>
                    </a:p>
                  </a:txBody>
                  <a:tcP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8B6C0"/>
                    </a:solidFill>
                  </a:tcPr>
                </a:tc>
                <a:tc hMerge="1">
                  <a:txBody>
                    <a:bodyPr/>
                    <a:lstStyle/>
                    <a:p>
                      <a:pPr algn="ctr"/>
                      <a:endParaRPr lang="zh-CN" altLang="en-US" dirty="0"/>
                    </a:p>
                  </a:txBody>
                  <a:tcPr>
                    <a:lnL w="12700"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8B6C0"/>
                    </a:solidFill>
                  </a:tcPr>
                </a:tc>
                <a:tc hMerge="1">
                  <a:txBody>
                    <a:bodyPr/>
                    <a:lstStyle/>
                    <a:p>
                      <a:pPr algn="ctr"/>
                      <a:endParaRPr lang="zh-CN" altLang="en-US" dirty="0"/>
                    </a:p>
                  </a:txBody>
                  <a:tcPr>
                    <a:lnL w="12700" cap="flat" cmpd="sng" algn="ctr">
                      <a:no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8B6C0"/>
                    </a:solidFill>
                  </a:tcPr>
                </a:tc>
                <a:extLst>
                  <a:ext uri="{0D108BD9-81ED-4DB2-BD59-A6C34878D82A}">
                    <a16:rowId xmlns:a16="http://schemas.microsoft.com/office/drawing/2014/main" val="3004289460"/>
                  </a:ext>
                </a:extLst>
              </a:tr>
              <a:tr h="342145">
                <a:tc>
                  <a:txBody>
                    <a:bodyPr/>
                    <a:lstStyle/>
                    <a:p>
                      <a:pPr algn="ctr"/>
                      <a:r>
                        <a:rPr lang="en-US" altLang="zh-CN" sz="1600" dirty="0"/>
                        <a:t>embedding</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8B6C0">
                        <a:alpha val="5098"/>
                      </a:srgbClr>
                    </a:solidFill>
                  </a:tcPr>
                </a:tc>
                <a:tc>
                  <a:txBody>
                    <a:bodyPr/>
                    <a:lstStyle/>
                    <a:p>
                      <a:pPr algn="ct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5409501"/>
                  </a:ext>
                </a:extLst>
              </a:tr>
            </a:tbl>
          </a:graphicData>
        </a:graphic>
      </p:graphicFrame>
    </p:spTree>
    <p:extLst>
      <p:ext uri="{BB962C8B-B14F-4D97-AF65-F5344CB8AC3E}">
        <p14:creationId xmlns:p14="http://schemas.microsoft.com/office/powerpoint/2010/main" val="3881743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23E23B0-C47F-373D-2C25-0E3163A80EF8}"/>
              </a:ext>
            </a:extLst>
          </p:cNvPr>
          <p:cNvGraphicFramePr>
            <a:graphicFrameLocks noGrp="1"/>
          </p:cNvGraphicFramePr>
          <p:nvPr>
            <p:extLst>
              <p:ext uri="{D42A27DB-BD31-4B8C-83A1-F6EECF244321}">
                <p14:modId xmlns:p14="http://schemas.microsoft.com/office/powerpoint/2010/main" val="3759899323"/>
              </p:ext>
            </p:extLst>
          </p:nvPr>
        </p:nvGraphicFramePr>
        <p:xfrm>
          <a:off x="3611271" y="2447243"/>
          <a:ext cx="6584400" cy="1392195"/>
        </p:xfrm>
        <a:graphic>
          <a:graphicData uri="http://schemas.openxmlformats.org/drawingml/2006/table">
            <a:tbl>
              <a:tblPr firstRow="1" bandRow="1">
                <a:tableStyleId>{5C22544A-7EE6-4342-B048-85BDC9FD1C3A}</a:tableStyleId>
              </a:tblPr>
              <a:tblGrid>
                <a:gridCol w="2194800">
                  <a:extLst>
                    <a:ext uri="{9D8B030D-6E8A-4147-A177-3AD203B41FA5}">
                      <a16:colId xmlns:a16="http://schemas.microsoft.com/office/drawing/2014/main" val="397614391"/>
                    </a:ext>
                  </a:extLst>
                </a:gridCol>
                <a:gridCol w="2194800">
                  <a:extLst>
                    <a:ext uri="{9D8B030D-6E8A-4147-A177-3AD203B41FA5}">
                      <a16:colId xmlns:a16="http://schemas.microsoft.com/office/drawing/2014/main" val="3208423255"/>
                    </a:ext>
                  </a:extLst>
                </a:gridCol>
                <a:gridCol w="2194800">
                  <a:extLst>
                    <a:ext uri="{9D8B030D-6E8A-4147-A177-3AD203B41FA5}">
                      <a16:colId xmlns:a16="http://schemas.microsoft.com/office/drawing/2014/main" val="3399651398"/>
                    </a:ext>
                  </a:extLst>
                </a:gridCol>
              </a:tblGrid>
              <a:tr h="342145">
                <a:tc gridSpan="3">
                  <a:txBody>
                    <a:bodyPr/>
                    <a:lstStyle/>
                    <a:p>
                      <a:pPr algn="ctr"/>
                      <a:r>
                        <a:rPr lang="en-US" altLang="zh-CN" dirty="0"/>
                        <a:t>7</a:t>
                      </a:r>
                      <a:r>
                        <a:rPr lang="zh-CN" altLang="en-US" dirty="0"/>
                        <a:t> </a:t>
                      </a:r>
                      <a:r>
                        <a:rPr lang="en-US" altLang="zh-CN" dirty="0"/>
                        <a:t>Math Operators</a:t>
                      </a:r>
                      <a:endParaRPr lang="zh-CN" altLang="en-US" dirty="0"/>
                    </a:p>
                  </a:txBody>
                  <a:tcP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595AA"/>
                    </a:solidFill>
                  </a:tcPr>
                </a:tc>
                <a:tc hMerge="1">
                  <a:txBody>
                    <a:bodyPr/>
                    <a:lstStyle/>
                    <a:p>
                      <a:pPr algn="ctr"/>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494BA"/>
                    </a:solidFill>
                  </a:tcPr>
                </a:tc>
                <a:tc hMerge="1">
                  <a:txBody>
                    <a:bodyPr/>
                    <a:lstStyle/>
                    <a:p>
                      <a:pPr algn="ctr"/>
                      <a:endParaRPr lang="zh-CN" altLang="en-US" dirty="0"/>
                    </a:p>
                  </a:txBody>
                  <a:tcPr>
                    <a:lnL w="12700"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595AA"/>
                    </a:solidFill>
                  </a:tcPr>
                </a:tc>
                <a:extLst>
                  <a:ext uri="{0D108BD9-81ED-4DB2-BD59-A6C34878D82A}">
                    <a16:rowId xmlns:a16="http://schemas.microsoft.com/office/drawing/2014/main" val="3004289460"/>
                  </a:ext>
                </a:extLst>
              </a:tr>
              <a:tr h="342145">
                <a:tc>
                  <a:txBody>
                    <a:bodyPr/>
                    <a:lstStyle/>
                    <a:p>
                      <a:pPr algn="ctr"/>
                      <a:r>
                        <a:rPr lang="en-US" altLang="zh-CN" sz="1600" dirty="0" err="1"/>
                        <a:t>allclose</a:t>
                      </a:r>
                      <a:endParaRPr lang="en-US" altLang="zh-C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595AA">
                        <a:alpha val="549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t>floor_divide</a:t>
                      </a:r>
                      <a:endParaRPr lang="en-US" altLang="zh-C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595AA">
                        <a:alpha val="5490"/>
                      </a:srgbClr>
                    </a:solidFill>
                  </a:tcPr>
                </a:tc>
                <a:tc>
                  <a:txBody>
                    <a:bodyPr/>
                    <a:lstStyle/>
                    <a:p>
                      <a:pPr algn="ctr"/>
                      <a:r>
                        <a:rPr lang="en-US" altLang="zh-CN" sz="1600" dirty="0"/>
                        <a:t>maximum</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595AA">
                        <a:alpha val="5490"/>
                      </a:srgbClr>
                    </a:solidFill>
                  </a:tcPr>
                </a:tc>
                <a:extLst>
                  <a:ext uri="{0D108BD9-81ED-4DB2-BD59-A6C34878D82A}">
                    <a16:rowId xmlns:a16="http://schemas.microsoft.com/office/drawing/2014/main" val="2265409501"/>
                  </a:ext>
                </a:extLst>
              </a:tr>
              <a:tr h="342145">
                <a:tc>
                  <a:txBody>
                    <a:bodyPr/>
                    <a:lstStyle/>
                    <a:p>
                      <a:pPr algn="ctr"/>
                      <a:r>
                        <a:rPr lang="en-US" altLang="zh-CN" sz="1600" dirty="0" err="1"/>
                        <a:t>isclose</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595AA">
                        <a:alpha val="5490"/>
                      </a:srgbClr>
                    </a:solidFill>
                  </a:tcPr>
                </a:tc>
                <a:tc>
                  <a:txBody>
                    <a:bodyPr/>
                    <a:lstStyle/>
                    <a:p>
                      <a:pPr algn="ctr"/>
                      <a:r>
                        <a:rPr lang="en-US" altLang="zh-CN" sz="1600" dirty="0" err="1"/>
                        <a:t>trunc_divide</a:t>
                      </a:r>
                      <a:endParaRPr lang="en-US" altLang="zh-C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595AA">
                        <a:alpha val="5490"/>
                      </a:srgbClr>
                    </a:solidFill>
                  </a:tcPr>
                </a:tc>
                <a:tc>
                  <a:txBody>
                    <a:bodyPr/>
                    <a:lstStyle/>
                    <a:p>
                      <a:pPr algn="ctr"/>
                      <a:r>
                        <a:rPr lang="en-US" altLang="zh-CN" sz="1600" dirty="0"/>
                        <a:t>minimum</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595AA">
                        <a:alpha val="5490"/>
                      </a:srgbClr>
                    </a:solidFill>
                  </a:tcPr>
                </a:tc>
                <a:extLst>
                  <a:ext uri="{0D108BD9-81ED-4DB2-BD59-A6C34878D82A}">
                    <a16:rowId xmlns:a16="http://schemas.microsoft.com/office/drawing/2014/main" val="1201565823"/>
                  </a:ext>
                </a:extLst>
              </a:tr>
              <a:tr h="342145">
                <a:tc>
                  <a:txBody>
                    <a:bodyPr/>
                    <a:lstStyle/>
                    <a:p>
                      <a:pPr algn="ctr"/>
                      <a:r>
                        <a:rPr lang="en-US" altLang="zh-CN" sz="1600" dirty="0" err="1"/>
                        <a:t>isfinite</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595AA">
                        <a:alpha val="5490"/>
                      </a:srgbClr>
                    </a:solidFill>
                  </a:tcPr>
                </a:tc>
                <a:tc>
                  <a:txBody>
                    <a:bodyPr/>
                    <a:lstStyle/>
                    <a:p>
                      <a:pPr algn="ct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9621003"/>
                  </a:ext>
                </a:extLst>
              </a:tr>
            </a:tbl>
          </a:graphicData>
        </a:graphic>
      </p:graphicFrame>
      <p:sp>
        <p:nvSpPr>
          <p:cNvPr id="6" name="AutoShape 2">
            <a:extLst>
              <a:ext uri="{FF2B5EF4-FFF2-40B4-BE49-F238E27FC236}">
                <a16:creationId xmlns:a16="http://schemas.microsoft.com/office/drawing/2014/main" id="{CFC03E32-01B4-4056-B5D5-7AEE5B552ADB}"/>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FlagGems新增算子</a:t>
            </a:r>
            <a:endParaRPr lang="en-US" dirty="0">
              <a:solidFill>
                <a:srgbClr val="0070C0"/>
              </a:solidFill>
            </a:endParaRPr>
          </a:p>
        </p:txBody>
      </p:sp>
      <p:sp>
        <p:nvSpPr>
          <p:cNvPr id="17" name="燕尾形 16">
            <a:extLst>
              <a:ext uri="{FF2B5EF4-FFF2-40B4-BE49-F238E27FC236}">
                <a16:creationId xmlns:a16="http://schemas.microsoft.com/office/drawing/2014/main" id="{19BD6ECC-04EB-A419-62B4-3ECD2982D025}"/>
              </a:ext>
            </a:extLst>
          </p:cNvPr>
          <p:cNvSpPr/>
          <p:nvPr/>
        </p:nvSpPr>
        <p:spPr>
          <a:xfrm>
            <a:off x="1198970" y="1352515"/>
            <a:ext cx="2157486" cy="352425"/>
          </a:xfrm>
          <a:prstGeom prst="chevron">
            <a:avLst/>
          </a:prstGeom>
          <a:solidFill>
            <a:srgbClr val="349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Tensor</a:t>
            </a:r>
            <a:endParaRPr kumimoji="1" lang="zh-CN" altLang="en-US" b="1" dirty="0">
              <a:solidFill>
                <a:schemeClr val="bg1"/>
              </a:solidFill>
            </a:endParaRPr>
          </a:p>
        </p:txBody>
      </p:sp>
      <p:sp>
        <p:nvSpPr>
          <p:cNvPr id="18" name="燕尾形 17">
            <a:extLst>
              <a:ext uri="{FF2B5EF4-FFF2-40B4-BE49-F238E27FC236}">
                <a16:creationId xmlns:a16="http://schemas.microsoft.com/office/drawing/2014/main" id="{9C95DE73-FEE7-5095-10FB-6B0017F1890D}"/>
              </a:ext>
            </a:extLst>
          </p:cNvPr>
          <p:cNvSpPr/>
          <p:nvPr/>
        </p:nvSpPr>
        <p:spPr>
          <a:xfrm>
            <a:off x="1198970" y="1899879"/>
            <a:ext cx="2157486" cy="352425"/>
          </a:xfrm>
          <a:prstGeom prst="chevron">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NeuralNetwork</a:t>
            </a:r>
            <a:endParaRPr kumimoji="1" lang="zh-CN" altLang="en-US" b="1" dirty="0">
              <a:solidFill>
                <a:schemeClr val="bg1"/>
              </a:solidFill>
            </a:endParaRPr>
          </a:p>
        </p:txBody>
      </p:sp>
      <p:sp>
        <p:nvSpPr>
          <p:cNvPr id="19" name="燕尾形 18">
            <a:extLst>
              <a:ext uri="{FF2B5EF4-FFF2-40B4-BE49-F238E27FC236}">
                <a16:creationId xmlns:a16="http://schemas.microsoft.com/office/drawing/2014/main" id="{B9067139-FA33-C6B7-E4BC-1AAE8E459C85}"/>
              </a:ext>
            </a:extLst>
          </p:cNvPr>
          <p:cNvSpPr/>
          <p:nvPr/>
        </p:nvSpPr>
        <p:spPr>
          <a:xfrm>
            <a:off x="1198970" y="2447243"/>
            <a:ext cx="2157486" cy="352425"/>
          </a:xfrm>
          <a:prstGeom prst="chevron">
            <a:avLst/>
          </a:prstGeom>
          <a:solidFill>
            <a:srgbClr val="7595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BasicMath</a:t>
            </a:r>
            <a:endParaRPr kumimoji="1" lang="zh-CN" altLang="en-US" b="1" dirty="0">
              <a:solidFill>
                <a:schemeClr val="bg1"/>
              </a:solidFill>
            </a:endParaRPr>
          </a:p>
        </p:txBody>
      </p:sp>
      <p:sp>
        <p:nvSpPr>
          <p:cNvPr id="21" name="燕尾形 20">
            <a:extLst>
              <a:ext uri="{FF2B5EF4-FFF2-40B4-BE49-F238E27FC236}">
                <a16:creationId xmlns:a16="http://schemas.microsoft.com/office/drawing/2014/main" id="{A5B98FF3-3B3B-159B-E129-6280F89AF23C}"/>
              </a:ext>
            </a:extLst>
          </p:cNvPr>
          <p:cNvSpPr/>
          <p:nvPr/>
        </p:nvSpPr>
        <p:spPr>
          <a:xfrm>
            <a:off x="1198970" y="4020332"/>
            <a:ext cx="2157486" cy="352425"/>
          </a:xfrm>
          <a:prstGeom prst="chevron">
            <a:avLst/>
          </a:prstGeom>
          <a:solidFill>
            <a:srgbClr val="486B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Distribution</a:t>
            </a:r>
            <a:endParaRPr kumimoji="1" lang="zh-CN" altLang="en-US" b="1" dirty="0">
              <a:solidFill>
                <a:schemeClr val="bg1"/>
              </a:solidFill>
            </a:endParaRPr>
          </a:p>
        </p:txBody>
      </p:sp>
      <p:sp>
        <p:nvSpPr>
          <p:cNvPr id="23" name="燕尾形 22">
            <a:extLst>
              <a:ext uri="{FF2B5EF4-FFF2-40B4-BE49-F238E27FC236}">
                <a16:creationId xmlns:a16="http://schemas.microsoft.com/office/drawing/2014/main" id="{31E20E14-6049-111D-10B2-508D1CE4D651}"/>
              </a:ext>
            </a:extLst>
          </p:cNvPr>
          <p:cNvSpPr/>
          <p:nvPr/>
        </p:nvSpPr>
        <p:spPr>
          <a:xfrm>
            <a:off x="1198970" y="4571444"/>
            <a:ext cx="2157486" cy="352425"/>
          </a:xfrm>
          <a:prstGeom prst="chevron">
            <a:avLst/>
          </a:prstGeom>
          <a:solidFill>
            <a:srgbClr val="A5C8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Science</a:t>
            </a:r>
            <a:endParaRPr kumimoji="1" lang="zh-CN" altLang="en-US" b="1" dirty="0">
              <a:solidFill>
                <a:schemeClr val="bg1"/>
              </a:solidFill>
            </a:endParaRPr>
          </a:p>
        </p:txBody>
      </p:sp>
    </p:spTree>
    <p:extLst>
      <p:ext uri="{BB962C8B-B14F-4D97-AF65-F5344CB8AC3E}">
        <p14:creationId xmlns:p14="http://schemas.microsoft.com/office/powerpoint/2010/main" val="302582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A48199D6-9627-F951-B58D-5EF363B2281F}"/>
              </a:ext>
            </a:extLst>
          </p:cNvPr>
          <p:cNvSpPr txBox="1">
            <a:spLocks/>
          </p:cNvSpPr>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FlagGems新增算子</a:t>
            </a:r>
            <a:endParaRPr lang="en-US" dirty="0">
              <a:solidFill>
                <a:srgbClr val="0070C0"/>
              </a:solidFill>
            </a:endParaRPr>
          </a:p>
        </p:txBody>
      </p:sp>
      <p:sp>
        <p:nvSpPr>
          <p:cNvPr id="6" name="燕尾形 5">
            <a:extLst>
              <a:ext uri="{FF2B5EF4-FFF2-40B4-BE49-F238E27FC236}">
                <a16:creationId xmlns:a16="http://schemas.microsoft.com/office/drawing/2014/main" id="{1CE87DEE-0EC3-7537-0AE4-204396077A1B}"/>
              </a:ext>
            </a:extLst>
          </p:cNvPr>
          <p:cNvSpPr/>
          <p:nvPr/>
        </p:nvSpPr>
        <p:spPr>
          <a:xfrm>
            <a:off x="1198970" y="1352515"/>
            <a:ext cx="2157486" cy="352425"/>
          </a:xfrm>
          <a:prstGeom prst="chevron">
            <a:avLst/>
          </a:prstGeom>
          <a:solidFill>
            <a:srgbClr val="349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Tensor</a:t>
            </a:r>
            <a:endParaRPr kumimoji="1" lang="zh-CN" altLang="en-US" b="1" dirty="0">
              <a:solidFill>
                <a:schemeClr val="bg1"/>
              </a:solidFill>
            </a:endParaRPr>
          </a:p>
        </p:txBody>
      </p:sp>
      <p:sp>
        <p:nvSpPr>
          <p:cNvPr id="7" name="燕尾形 6">
            <a:extLst>
              <a:ext uri="{FF2B5EF4-FFF2-40B4-BE49-F238E27FC236}">
                <a16:creationId xmlns:a16="http://schemas.microsoft.com/office/drawing/2014/main" id="{1866F54E-8ABB-2D46-6007-B87933581D04}"/>
              </a:ext>
            </a:extLst>
          </p:cNvPr>
          <p:cNvSpPr/>
          <p:nvPr/>
        </p:nvSpPr>
        <p:spPr>
          <a:xfrm>
            <a:off x="1198970" y="1899879"/>
            <a:ext cx="2157486" cy="352425"/>
          </a:xfrm>
          <a:prstGeom prst="chevron">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NeuralNetwork</a:t>
            </a:r>
            <a:endParaRPr kumimoji="1" lang="zh-CN" altLang="en-US" b="1" dirty="0">
              <a:solidFill>
                <a:schemeClr val="bg1"/>
              </a:solidFill>
            </a:endParaRPr>
          </a:p>
        </p:txBody>
      </p:sp>
      <p:sp>
        <p:nvSpPr>
          <p:cNvPr id="8" name="燕尾形 7">
            <a:extLst>
              <a:ext uri="{FF2B5EF4-FFF2-40B4-BE49-F238E27FC236}">
                <a16:creationId xmlns:a16="http://schemas.microsoft.com/office/drawing/2014/main" id="{A68366A2-7E62-C01B-3F2E-B142367BE5E4}"/>
              </a:ext>
            </a:extLst>
          </p:cNvPr>
          <p:cNvSpPr/>
          <p:nvPr/>
        </p:nvSpPr>
        <p:spPr>
          <a:xfrm>
            <a:off x="1198970" y="2447243"/>
            <a:ext cx="2157486" cy="352425"/>
          </a:xfrm>
          <a:prstGeom prst="chevron">
            <a:avLst/>
          </a:prstGeom>
          <a:solidFill>
            <a:srgbClr val="7595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solidFill>
                  <a:schemeClr val="bg1"/>
                </a:solidFill>
              </a:rPr>
              <a:t>BasicMath</a:t>
            </a:r>
            <a:endParaRPr kumimoji="1" lang="zh-CN" altLang="en-US" b="1" dirty="0">
              <a:solidFill>
                <a:schemeClr val="bg1"/>
              </a:solidFill>
            </a:endParaRPr>
          </a:p>
        </p:txBody>
      </p:sp>
      <p:sp>
        <p:nvSpPr>
          <p:cNvPr id="9" name="燕尾形 8">
            <a:extLst>
              <a:ext uri="{FF2B5EF4-FFF2-40B4-BE49-F238E27FC236}">
                <a16:creationId xmlns:a16="http://schemas.microsoft.com/office/drawing/2014/main" id="{3B43B4D7-E047-46E3-09CD-FB51A07DA0CE}"/>
              </a:ext>
            </a:extLst>
          </p:cNvPr>
          <p:cNvSpPr/>
          <p:nvPr/>
        </p:nvSpPr>
        <p:spPr>
          <a:xfrm>
            <a:off x="1198970" y="2990516"/>
            <a:ext cx="2157486" cy="352425"/>
          </a:xfrm>
          <a:prstGeom prst="chevron">
            <a:avLst/>
          </a:prstGeom>
          <a:solidFill>
            <a:srgbClr val="486B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Distribution</a:t>
            </a:r>
            <a:endParaRPr kumimoji="1" lang="zh-CN" altLang="en-US" b="1" dirty="0">
              <a:solidFill>
                <a:schemeClr val="bg1"/>
              </a:solidFill>
            </a:endParaRPr>
          </a:p>
        </p:txBody>
      </p:sp>
      <p:sp>
        <p:nvSpPr>
          <p:cNvPr id="10" name="燕尾形 9">
            <a:extLst>
              <a:ext uri="{FF2B5EF4-FFF2-40B4-BE49-F238E27FC236}">
                <a16:creationId xmlns:a16="http://schemas.microsoft.com/office/drawing/2014/main" id="{419E5EA7-8A5F-6350-B984-D344E7F8CE4A}"/>
              </a:ext>
            </a:extLst>
          </p:cNvPr>
          <p:cNvSpPr/>
          <p:nvPr/>
        </p:nvSpPr>
        <p:spPr>
          <a:xfrm>
            <a:off x="1198970" y="4734768"/>
            <a:ext cx="2157486" cy="352425"/>
          </a:xfrm>
          <a:prstGeom prst="chevron">
            <a:avLst/>
          </a:prstGeom>
          <a:solidFill>
            <a:srgbClr val="A5C8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Science</a:t>
            </a:r>
            <a:endParaRPr kumimoji="1" lang="zh-CN" altLang="en-US" b="1" dirty="0">
              <a:solidFill>
                <a:schemeClr val="bg1"/>
              </a:solidFill>
            </a:endParaRPr>
          </a:p>
        </p:txBody>
      </p:sp>
      <p:graphicFrame>
        <p:nvGraphicFramePr>
          <p:cNvPr id="3" name="表格 2">
            <a:extLst>
              <a:ext uri="{FF2B5EF4-FFF2-40B4-BE49-F238E27FC236}">
                <a16:creationId xmlns:a16="http://schemas.microsoft.com/office/drawing/2014/main" id="{696C7C75-E26C-E295-C6E0-DCD2477D27B4}"/>
              </a:ext>
            </a:extLst>
          </p:cNvPr>
          <p:cNvGraphicFramePr>
            <a:graphicFrameLocks noGrp="1"/>
          </p:cNvGraphicFramePr>
          <p:nvPr>
            <p:extLst>
              <p:ext uri="{D42A27DB-BD31-4B8C-83A1-F6EECF244321}">
                <p14:modId xmlns:p14="http://schemas.microsoft.com/office/powerpoint/2010/main" val="2166058094"/>
              </p:ext>
            </p:extLst>
          </p:nvPr>
        </p:nvGraphicFramePr>
        <p:xfrm>
          <a:off x="3607948" y="3000428"/>
          <a:ext cx="6588000" cy="1734340"/>
        </p:xfrm>
        <a:graphic>
          <a:graphicData uri="http://schemas.openxmlformats.org/drawingml/2006/table">
            <a:tbl>
              <a:tblPr firstRow="1" bandRow="1">
                <a:tableStyleId>{5C22544A-7EE6-4342-B048-85BDC9FD1C3A}</a:tableStyleId>
              </a:tblPr>
              <a:tblGrid>
                <a:gridCol w="2196000">
                  <a:extLst>
                    <a:ext uri="{9D8B030D-6E8A-4147-A177-3AD203B41FA5}">
                      <a16:colId xmlns:a16="http://schemas.microsoft.com/office/drawing/2014/main" val="397614391"/>
                    </a:ext>
                  </a:extLst>
                </a:gridCol>
                <a:gridCol w="2196000">
                  <a:extLst>
                    <a:ext uri="{9D8B030D-6E8A-4147-A177-3AD203B41FA5}">
                      <a16:colId xmlns:a16="http://schemas.microsoft.com/office/drawing/2014/main" val="3208423255"/>
                    </a:ext>
                  </a:extLst>
                </a:gridCol>
                <a:gridCol w="2196000">
                  <a:extLst>
                    <a:ext uri="{9D8B030D-6E8A-4147-A177-3AD203B41FA5}">
                      <a16:colId xmlns:a16="http://schemas.microsoft.com/office/drawing/2014/main" val="3922001966"/>
                    </a:ext>
                  </a:extLst>
                </a:gridCol>
              </a:tblGrid>
              <a:tr h="342145">
                <a:tc gridSpan="3">
                  <a:txBody>
                    <a:bodyPr/>
                    <a:lstStyle/>
                    <a:p>
                      <a:pPr algn="ctr"/>
                      <a:r>
                        <a:rPr lang="en-US" altLang="zh-CN" dirty="0"/>
                        <a:t>10 Distribution Operators</a:t>
                      </a:r>
                      <a:endParaRPr lang="zh-CN" altLang="en-US" dirty="0"/>
                    </a:p>
                  </a:txBody>
                  <a:tcP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solidFill>
                  </a:tcPr>
                </a:tc>
                <a:tc hMerge="1">
                  <a:txBody>
                    <a:bodyPr/>
                    <a:lstStyle/>
                    <a:p>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solidFill>
                  </a:tcPr>
                </a:tc>
                <a:tc hMerge="1">
                  <a:txBody>
                    <a:bodyPr/>
                    <a:lstStyle/>
                    <a:p>
                      <a:endParaRPr dirty="0"/>
                    </a:p>
                  </a:txBody>
                  <a:tcPr>
                    <a:lnL w="12700"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solidFill>
                  </a:tcPr>
                </a:tc>
                <a:extLst>
                  <a:ext uri="{0D108BD9-81ED-4DB2-BD59-A6C34878D82A}">
                    <a16:rowId xmlns:a16="http://schemas.microsoft.com/office/drawing/2014/main" val="3004289460"/>
                  </a:ext>
                </a:extLst>
              </a:tr>
              <a:tr h="342145">
                <a:tc>
                  <a:txBody>
                    <a:bodyPr/>
                    <a:lstStyle/>
                    <a:p>
                      <a:pPr algn="ctr"/>
                      <a:r>
                        <a:rPr lang="en-US" altLang="zh-CN" sz="1600" dirty="0"/>
                        <a:t>normal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alpha val="470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multinomial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alpha val="470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rand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alpha val="4706"/>
                      </a:srgbClr>
                    </a:solidFill>
                  </a:tcPr>
                </a:tc>
                <a:extLst>
                  <a:ext uri="{0D108BD9-81ED-4DB2-BD59-A6C34878D82A}">
                    <a16:rowId xmlns:a16="http://schemas.microsoft.com/office/drawing/2014/main" val="2265409501"/>
                  </a:ext>
                </a:extLst>
              </a:tr>
              <a:tr h="342145">
                <a:tc>
                  <a:txBody>
                    <a:bodyPr/>
                    <a:lstStyle/>
                    <a:p>
                      <a:pPr algn="ctr"/>
                      <a:r>
                        <a:rPr lang="en-US" altLang="zh-CN" sz="1600" dirty="0"/>
                        <a:t>uniform_</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alpha val="4706"/>
                      </a:srgbClr>
                    </a:solidFill>
                  </a:tcPr>
                </a:tc>
                <a:tc>
                  <a:txBody>
                    <a:bodyPr/>
                    <a:lstStyle/>
                    <a:p>
                      <a:pPr algn="ctr"/>
                      <a:r>
                        <a:rPr lang="en-US" altLang="zh-CN" sz="1600" dirty="0"/>
                        <a:t>nonzero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alpha val="4706"/>
                      </a:srgbClr>
                    </a:solidFill>
                  </a:tcPr>
                </a:tc>
                <a:tc>
                  <a:txBody>
                    <a:bodyPr/>
                    <a:lstStyle/>
                    <a:p>
                      <a:pPr algn="ctr"/>
                      <a:r>
                        <a:rPr lang="en-US" altLang="zh-CN" sz="1600" dirty="0" err="1"/>
                        <a:t>randn</a:t>
                      </a:r>
                      <a:endParaRPr lang="en-US" altLang="zh-C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201565823"/>
                  </a:ext>
                </a:extLst>
              </a:tr>
              <a:tr h="342145">
                <a:tc>
                  <a:txBody>
                    <a:bodyPr/>
                    <a:lstStyle/>
                    <a:p>
                      <a:pPr algn="ctr"/>
                      <a:r>
                        <a:rPr lang="en-US" altLang="zh-CN" sz="1600" dirty="0"/>
                        <a:t>exponential_</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alpha val="4706"/>
                      </a:srgbClr>
                    </a:solidFill>
                  </a:tcPr>
                </a:tc>
                <a:tc>
                  <a:txBody>
                    <a:bodyPr/>
                    <a:lstStyle/>
                    <a:p>
                      <a:pPr algn="ctr"/>
                      <a:r>
                        <a:rPr lang="en-US" altLang="zh-CN" sz="1600" dirty="0" err="1"/>
                        <a:t>topk</a:t>
                      </a:r>
                      <a:endParaRPr lang="en-US" altLang="zh-C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6BA5">
                        <a:alpha val="4706"/>
                      </a:srgbClr>
                    </a:solidFill>
                  </a:tcPr>
                </a:tc>
                <a:tc>
                  <a:txBody>
                    <a:bodyPr/>
                    <a:lstStyle/>
                    <a:p>
                      <a:pPr algn="ctr"/>
                      <a:r>
                        <a:rPr lang="en-US" altLang="zh-CN" sz="1600" dirty="0" err="1"/>
                        <a:t>rand_like</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1762096961"/>
                  </a:ext>
                </a:extLst>
              </a:tr>
              <a:tr h="342145">
                <a:tc>
                  <a:txBody>
                    <a:bodyPr/>
                    <a:lstStyle/>
                    <a:p>
                      <a:pPr algn="ct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zh-C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err="1"/>
                        <a:t>randn_like</a:t>
                      </a:r>
                      <a:endParaRPr lang="zh-CN" alt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7F9FB"/>
                    </a:solidFill>
                  </a:tcPr>
                </a:tc>
                <a:extLst>
                  <a:ext uri="{0D108BD9-81ED-4DB2-BD59-A6C34878D82A}">
                    <a16:rowId xmlns:a16="http://schemas.microsoft.com/office/drawing/2014/main" val="2618444154"/>
                  </a:ext>
                </a:extLst>
              </a:tr>
            </a:tbl>
          </a:graphicData>
        </a:graphic>
      </p:graphicFrame>
    </p:spTree>
    <p:extLst>
      <p:ext uri="{BB962C8B-B14F-4D97-AF65-F5344CB8AC3E}">
        <p14:creationId xmlns:p14="http://schemas.microsoft.com/office/powerpoint/2010/main" val="28570510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gyOGQyODI3NTAyMDJjYmRjZmFkZWE1NDI5Y2Q4NDIifQ=="/>
  <p:tag name="RESOURCE_RECORD_KEY" val="{&quot;29&quot;:[20405940,2042632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15FC3"/>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8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9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7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6656</TotalTime>
  <Words>925</Words>
  <Application>Microsoft Macintosh PowerPoint</Application>
  <PresentationFormat>宽屏</PresentationFormat>
  <Paragraphs>266</Paragraphs>
  <Slides>25</Slides>
  <Notes>21</Notes>
  <HiddenSlides>0</HiddenSlides>
  <MMClips>0</MMClips>
  <ScaleCrop>false</ScaleCrop>
  <HeadingPairs>
    <vt:vector size="6" baseType="variant">
      <vt:variant>
        <vt:lpstr>已用的字体</vt:lpstr>
      </vt:variant>
      <vt:variant>
        <vt:i4>20</vt:i4>
      </vt:variant>
      <vt:variant>
        <vt:lpstr>主题</vt:lpstr>
      </vt:variant>
      <vt:variant>
        <vt:i4>11</vt:i4>
      </vt:variant>
      <vt:variant>
        <vt:lpstr>幻灯片标题</vt:lpstr>
      </vt:variant>
      <vt:variant>
        <vt:i4>25</vt:i4>
      </vt:variant>
    </vt:vector>
  </HeadingPairs>
  <TitlesOfParts>
    <vt:vector size="56" baseType="lpstr">
      <vt:lpstr>等线</vt:lpstr>
      <vt:lpstr>等线</vt:lpstr>
      <vt:lpstr>等线 Light</vt:lpstr>
      <vt:lpstr>方正小标宋_GBK</vt:lpstr>
      <vt:lpstr>方正小标宋简体</vt:lpstr>
      <vt:lpstr>Microsoft YaHei</vt:lpstr>
      <vt:lpstr>Microsoft YaHei</vt:lpstr>
      <vt:lpstr>微软雅黑 Light</vt:lpstr>
      <vt:lpstr>FZFangSong-Z02S</vt:lpstr>
      <vt:lpstr>FZXiaoBiaoSong-B05S</vt:lpstr>
      <vt:lpstr>Source Han Sans CN</vt:lpstr>
      <vt:lpstr>Source Han Sans CN Bold</vt:lpstr>
      <vt:lpstr>Source Han Sans CN Regular</vt:lpstr>
      <vt:lpstr>Arial</vt:lpstr>
      <vt:lpstr>Calibri</vt:lpstr>
      <vt:lpstr>Cambria Math</vt:lpstr>
      <vt:lpstr>Helvetica Neue</vt:lpstr>
      <vt:lpstr>Open Sans</vt:lpstr>
      <vt:lpstr>Roboto</vt:lpstr>
      <vt:lpstr>Wingdings</vt:lpstr>
      <vt:lpstr>1_Office 主题​​</vt:lpstr>
      <vt:lpstr>16_自定义设计方案</vt:lpstr>
      <vt:lpstr>4_自定义设计方案</vt:lpstr>
      <vt:lpstr>18_自定义设计方案</vt:lpstr>
      <vt:lpstr>1_自定义设计方案</vt:lpstr>
      <vt:lpstr>6_自定义设计方案</vt:lpstr>
      <vt:lpstr>19_自定义设计方案</vt:lpstr>
      <vt:lpstr>17_自定义设计方案</vt:lpstr>
      <vt:lpstr>3_自定义设计</vt:lpstr>
      <vt:lpstr>2_自定义设计</vt:lpstr>
      <vt:lpstr>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北京人工智能产业发展情况及政策解读</dc:title>
  <dc:creator>Dai Yiming</dc:creator>
  <cp:lastModifiedBy>t7007</cp:lastModifiedBy>
  <cp:revision>4102</cp:revision>
  <dcterms:created xsi:type="dcterms:W3CDTF">2021-03-25T13:16:00Z</dcterms:created>
  <dcterms:modified xsi:type="dcterms:W3CDTF">2024-09-06T09:47:20Z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D55DAD1D2FA948A28E888C8939AD7222_13</vt:lpwstr>
  </property>
</Properties>
</file>